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26.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4.xml" ContentType="application/vnd.openxmlformats-officedocument.presentationml.notesSlide+xml"/>
  <Override PartName="/ppt/notesSlides/notesSlide25.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changesInfos/changesInfo1.xml" ContentType="application/vnd.ms-powerpoint.changesinfo+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256" r:id="rId2"/>
    <p:sldId id="339" r:id="rId3"/>
    <p:sldId id="288" r:id="rId4"/>
    <p:sldId id="289" r:id="rId5"/>
    <p:sldId id="290" r:id="rId6"/>
    <p:sldId id="259" r:id="rId7"/>
    <p:sldId id="260" r:id="rId8"/>
    <p:sldId id="261" r:id="rId9"/>
    <p:sldId id="262" r:id="rId10"/>
    <p:sldId id="263" r:id="rId11"/>
    <p:sldId id="264" r:id="rId12"/>
    <p:sldId id="266" r:id="rId13"/>
    <p:sldId id="338" r:id="rId14"/>
    <p:sldId id="265" r:id="rId15"/>
    <p:sldId id="267" r:id="rId16"/>
    <p:sldId id="291" r:id="rId17"/>
    <p:sldId id="292" r:id="rId18"/>
    <p:sldId id="293" r:id="rId19"/>
    <p:sldId id="294" r:id="rId20"/>
    <p:sldId id="295" r:id="rId21"/>
    <p:sldId id="296" r:id="rId22"/>
    <p:sldId id="297" r:id="rId23"/>
    <p:sldId id="298" r:id="rId24"/>
    <p:sldId id="299" r:id="rId25"/>
    <p:sldId id="300" r:id="rId26"/>
    <p:sldId id="301" r:id="rId27"/>
    <p:sldId id="302" r:id="rId28"/>
    <p:sldId id="303" r:id="rId29"/>
    <p:sldId id="304" r:id="rId30"/>
    <p:sldId id="305" r:id="rId31"/>
    <p:sldId id="306" r:id="rId32"/>
    <p:sldId id="307" r:id="rId33"/>
    <p:sldId id="308" r:id="rId34"/>
    <p:sldId id="309" r:id="rId35"/>
    <p:sldId id="310" r:id="rId36"/>
    <p:sldId id="311" r:id="rId37"/>
    <p:sldId id="312" r:id="rId38"/>
    <p:sldId id="313" r:id="rId39"/>
    <p:sldId id="314" r:id="rId40"/>
    <p:sldId id="315" r:id="rId41"/>
    <p:sldId id="316" r:id="rId42"/>
    <p:sldId id="317" r:id="rId43"/>
    <p:sldId id="318" r:id="rId44"/>
    <p:sldId id="319" r:id="rId45"/>
    <p:sldId id="320" r:id="rId46"/>
    <p:sldId id="321" r:id="rId47"/>
    <p:sldId id="322" r:id="rId48"/>
    <p:sldId id="323" r:id="rId49"/>
    <p:sldId id="324" r:id="rId50"/>
    <p:sldId id="325" r:id="rId51"/>
    <p:sldId id="333" r:id="rId52"/>
    <p:sldId id="334" r:id="rId53"/>
    <p:sldId id="258" r:id="rId54"/>
    <p:sldId id="335" r:id="rId55"/>
    <p:sldId id="337" r:id="rId56"/>
    <p:sldId id="268"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2" d="100"/>
          <a:sy n="62" d="100"/>
        </p:scale>
        <p:origin x="82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66" Type="http://schemas.openxmlformats.org/officeDocument/2006/relationships/customXml" Target="../customXml/item3.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ustomXml" Target="../customXml/item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65"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yamala mathi" userId="f03818743e766093" providerId="LiveId" clId="{930E601D-40AA-4239-AD7E-5C2594662583}"/>
    <pc:docChg chg="custSel addSld modSld sldOrd">
      <pc:chgData name="shyamala mathi" userId="f03818743e766093" providerId="LiveId" clId="{930E601D-40AA-4239-AD7E-5C2594662583}" dt="2023-04-09T17:22:42.567" v="45"/>
      <pc:docMkLst>
        <pc:docMk/>
      </pc:docMkLst>
      <pc:sldChg chg="addSp delSp modSp mod">
        <pc:chgData name="shyamala mathi" userId="f03818743e766093" providerId="LiveId" clId="{930E601D-40AA-4239-AD7E-5C2594662583}" dt="2023-04-09T13:56:34.918" v="6" actId="1076"/>
        <pc:sldMkLst>
          <pc:docMk/>
          <pc:sldMk cId="1847433670" sldId="259"/>
        </pc:sldMkLst>
        <pc:graphicFrameChg chg="add mod">
          <ac:chgData name="shyamala mathi" userId="f03818743e766093" providerId="LiveId" clId="{930E601D-40AA-4239-AD7E-5C2594662583}" dt="2023-04-09T13:55:16.900" v="1" actId="1076"/>
          <ac:graphicFrameMkLst>
            <pc:docMk/>
            <pc:sldMk cId="1847433670" sldId="259"/>
            <ac:graphicFrameMk id="2" creationId="{8C93FA72-E522-5BDC-89B4-96B87090F0B5}"/>
          </ac:graphicFrameMkLst>
        </pc:graphicFrameChg>
        <pc:graphicFrameChg chg="add del mod">
          <ac:chgData name="shyamala mathi" userId="f03818743e766093" providerId="LiveId" clId="{930E601D-40AA-4239-AD7E-5C2594662583}" dt="2023-04-09T13:56:32.234" v="4" actId="478"/>
          <ac:graphicFrameMkLst>
            <pc:docMk/>
            <pc:sldMk cId="1847433670" sldId="259"/>
            <ac:graphicFrameMk id="3" creationId="{AF629C52-A1DA-A547-058A-824ACAEB2818}"/>
          </ac:graphicFrameMkLst>
        </pc:graphicFrameChg>
        <pc:graphicFrameChg chg="add mod">
          <ac:chgData name="shyamala mathi" userId="f03818743e766093" providerId="LiveId" clId="{930E601D-40AA-4239-AD7E-5C2594662583}" dt="2023-04-09T13:56:34.918" v="6" actId="1076"/>
          <ac:graphicFrameMkLst>
            <pc:docMk/>
            <pc:sldMk cId="1847433670" sldId="259"/>
            <ac:graphicFrameMk id="4" creationId="{CFFE28D8-9626-346D-4BAB-ECFBC815972E}"/>
          </ac:graphicFrameMkLst>
        </pc:graphicFrameChg>
      </pc:sldChg>
      <pc:sldChg chg="addSp modSp mod">
        <pc:chgData name="shyamala mathi" userId="f03818743e766093" providerId="LiveId" clId="{930E601D-40AA-4239-AD7E-5C2594662583}" dt="2023-04-09T14:03:04.097" v="10" actId="1076"/>
        <pc:sldMkLst>
          <pc:docMk/>
          <pc:sldMk cId="1766003809" sldId="260"/>
        </pc:sldMkLst>
        <pc:graphicFrameChg chg="add mod">
          <ac:chgData name="shyamala mathi" userId="f03818743e766093" providerId="LiveId" clId="{930E601D-40AA-4239-AD7E-5C2594662583}" dt="2023-04-09T14:03:00.599" v="8" actId="1076"/>
          <ac:graphicFrameMkLst>
            <pc:docMk/>
            <pc:sldMk cId="1766003809" sldId="260"/>
            <ac:graphicFrameMk id="2" creationId="{20E9464C-5BC5-93F5-B173-BD29C5D5F746}"/>
          </ac:graphicFrameMkLst>
        </pc:graphicFrameChg>
        <pc:graphicFrameChg chg="add mod">
          <ac:chgData name="shyamala mathi" userId="f03818743e766093" providerId="LiveId" clId="{930E601D-40AA-4239-AD7E-5C2594662583}" dt="2023-04-09T14:03:04.097" v="10" actId="1076"/>
          <ac:graphicFrameMkLst>
            <pc:docMk/>
            <pc:sldMk cId="1766003809" sldId="260"/>
            <ac:graphicFrameMk id="3" creationId="{1E9426A5-D6B1-FEB4-3BB4-BCFFFCA46E9C}"/>
          </ac:graphicFrameMkLst>
        </pc:graphicFrameChg>
      </pc:sldChg>
      <pc:sldChg chg="addSp modSp mod">
        <pc:chgData name="shyamala mathi" userId="f03818743e766093" providerId="LiveId" clId="{930E601D-40AA-4239-AD7E-5C2594662583}" dt="2023-04-09T14:06:05.109" v="19" actId="1076"/>
        <pc:sldMkLst>
          <pc:docMk/>
          <pc:sldMk cId="305992357" sldId="261"/>
        </pc:sldMkLst>
        <pc:graphicFrameChg chg="add mod">
          <ac:chgData name="shyamala mathi" userId="f03818743e766093" providerId="LiveId" clId="{930E601D-40AA-4239-AD7E-5C2594662583}" dt="2023-04-09T14:05:59.293" v="15" actId="1076"/>
          <ac:graphicFrameMkLst>
            <pc:docMk/>
            <pc:sldMk cId="305992357" sldId="261"/>
            <ac:graphicFrameMk id="2" creationId="{1940B929-626F-F2A1-AB9D-9CFE13DB4B61}"/>
          </ac:graphicFrameMkLst>
        </pc:graphicFrameChg>
        <pc:graphicFrameChg chg="add mod">
          <ac:chgData name="shyamala mathi" userId="f03818743e766093" providerId="LiveId" clId="{930E601D-40AA-4239-AD7E-5C2594662583}" dt="2023-04-09T14:06:05.109" v="19" actId="1076"/>
          <ac:graphicFrameMkLst>
            <pc:docMk/>
            <pc:sldMk cId="305992357" sldId="261"/>
            <ac:graphicFrameMk id="3" creationId="{93DC487A-367F-E725-CFD3-5AFACED7F5B4}"/>
          </ac:graphicFrameMkLst>
        </pc:graphicFrameChg>
        <pc:graphicFrameChg chg="add mod">
          <ac:chgData name="shyamala mathi" userId="f03818743e766093" providerId="LiveId" clId="{930E601D-40AA-4239-AD7E-5C2594662583}" dt="2023-04-09T14:06:03.622" v="18" actId="1076"/>
          <ac:graphicFrameMkLst>
            <pc:docMk/>
            <pc:sldMk cId="305992357" sldId="261"/>
            <ac:graphicFrameMk id="4" creationId="{3DA52CCB-2F6C-964A-0AC2-B7B18296FF8F}"/>
          </ac:graphicFrameMkLst>
        </pc:graphicFrameChg>
      </pc:sldChg>
      <pc:sldChg chg="addSp modSp mod">
        <pc:chgData name="shyamala mathi" userId="f03818743e766093" providerId="LiveId" clId="{930E601D-40AA-4239-AD7E-5C2594662583}" dt="2023-04-09T14:15:37.275" v="25" actId="1076"/>
        <pc:sldMkLst>
          <pc:docMk/>
          <pc:sldMk cId="3259329110" sldId="262"/>
        </pc:sldMkLst>
        <pc:graphicFrameChg chg="add mod">
          <ac:chgData name="shyamala mathi" userId="f03818743e766093" providerId="LiveId" clId="{930E601D-40AA-4239-AD7E-5C2594662583}" dt="2023-04-09T14:15:33.829" v="23" actId="1076"/>
          <ac:graphicFrameMkLst>
            <pc:docMk/>
            <pc:sldMk cId="3259329110" sldId="262"/>
            <ac:graphicFrameMk id="2" creationId="{84F888E9-A218-55AB-EFDC-D6CDF252019D}"/>
          </ac:graphicFrameMkLst>
        </pc:graphicFrameChg>
        <pc:graphicFrameChg chg="add mod">
          <ac:chgData name="shyamala mathi" userId="f03818743e766093" providerId="LiveId" clId="{930E601D-40AA-4239-AD7E-5C2594662583}" dt="2023-04-09T14:15:37.275" v="25" actId="1076"/>
          <ac:graphicFrameMkLst>
            <pc:docMk/>
            <pc:sldMk cId="3259329110" sldId="262"/>
            <ac:graphicFrameMk id="3" creationId="{58540F89-FE19-B2A0-1D85-688FF38AB25F}"/>
          </ac:graphicFrameMkLst>
        </pc:graphicFrameChg>
      </pc:sldChg>
      <pc:sldChg chg="addSp delSp modSp mod">
        <pc:chgData name="shyamala mathi" userId="f03818743e766093" providerId="LiveId" clId="{930E601D-40AA-4239-AD7E-5C2594662583}" dt="2023-04-09T14:16:21.152" v="27"/>
        <pc:sldMkLst>
          <pc:docMk/>
          <pc:sldMk cId="1498012574" sldId="263"/>
        </pc:sldMkLst>
        <pc:graphicFrameChg chg="add del mod">
          <ac:chgData name="shyamala mathi" userId="f03818743e766093" providerId="LiveId" clId="{930E601D-40AA-4239-AD7E-5C2594662583}" dt="2023-04-09T14:15:39.370" v="26" actId="478"/>
          <ac:graphicFrameMkLst>
            <pc:docMk/>
            <pc:sldMk cId="1498012574" sldId="263"/>
            <ac:graphicFrameMk id="2" creationId="{9B46BBEB-DA5F-7AA7-4AFE-367BDED856B5}"/>
          </ac:graphicFrameMkLst>
        </pc:graphicFrameChg>
        <pc:graphicFrameChg chg="add mod">
          <ac:chgData name="shyamala mathi" userId="f03818743e766093" providerId="LiveId" clId="{930E601D-40AA-4239-AD7E-5C2594662583}" dt="2023-04-09T14:16:21.152" v="27"/>
          <ac:graphicFrameMkLst>
            <pc:docMk/>
            <pc:sldMk cId="1498012574" sldId="263"/>
            <ac:graphicFrameMk id="3" creationId="{E78180E8-4B8A-1714-276B-B72F19BF88D2}"/>
          </ac:graphicFrameMkLst>
        </pc:graphicFrameChg>
      </pc:sldChg>
      <pc:sldChg chg="addSp modSp">
        <pc:chgData name="shyamala mathi" userId="f03818743e766093" providerId="LiveId" clId="{930E601D-40AA-4239-AD7E-5C2594662583}" dt="2023-04-09T14:18:17.579" v="28"/>
        <pc:sldMkLst>
          <pc:docMk/>
          <pc:sldMk cId="1590526918" sldId="264"/>
        </pc:sldMkLst>
        <pc:graphicFrameChg chg="add mod">
          <ac:chgData name="shyamala mathi" userId="f03818743e766093" providerId="LiveId" clId="{930E601D-40AA-4239-AD7E-5C2594662583}" dt="2023-04-09T14:18:17.579" v="28"/>
          <ac:graphicFrameMkLst>
            <pc:docMk/>
            <pc:sldMk cId="1590526918" sldId="264"/>
            <ac:graphicFrameMk id="2" creationId="{71C23137-C0FD-0DE8-0BC8-F46298FA3E6D}"/>
          </ac:graphicFrameMkLst>
        </pc:graphicFrameChg>
      </pc:sldChg>
      <pc:sldChg chg="addSp modSp">
        <pc:chgData name="shyamala mathi" userId="f03818743e766093" providerId="LiveId" clId="{930E601D-40AA-4239-AD7E-5C2594662583}" dt="2023-04-09T17:16:48.249" v="38"/>
        <pc:sldMkLst>
          <pc:docMk/>
          <pc:sldMk cId="2251560544" sldId="265"/>
        </pc:sldMkLst>
        <pc:graphicFrameChg chg="add mod">
          <ac:chgData name="shyamala mathi" userId="f03818743e766093" providerId="LiveId" clId="{930E601D-40AA-4239-AD7E-5C2594662583}" dt="2023-04-09T17:16:48.249" v="38"/>
          <ac:graphicFrameMkLst>
            <pc:docMk/>
            <pc:sldMk cId="2251560544" sldId="265"/>
            <ac:graphicFrameMk id="2" creationId="{3FE11771-2917-6B8D-E12E-0177575FA3C0}"/>
          </ac:graphicFrameMkLst>
        </pc:graphicFrameChg>
      </pc:sldChg>
      <pc:sldChg chg="addSp modSp ord">
        <pc:chgData name="shyamala mathi" userId="f03818743e766093" providerId="LiveId" clId="{930E601D-40AA-4239-AD7E-5C2594662583}" dt="2023-04-09T17:18:13.267" v="41"/>
        <pc:sldMkLst>
          <pc:docMk/>
          <pc:sldMk cId="29160834" sldId="266"/>
        </pc:sldMkLst>
        <pc:graphicFrameChg chg="add mod">
          <ac:chgData name="shyamala mathi" userId="f03818743e766093" providerId="LiveId" clId="{930E601D-40AA-4239-AD7E-5C2594662583}" dt="2023-04-09T17:18:13.267" v="41"/>
          <ac:graphicFrameMkLst>
            <pc:docMk/>
            <pc:sldMk cId="29160834" sldId="266"/>
            <ac:graphicFrameMk id="2" creationId="{DF617C24-F600-5DD9-1D19-2C822D7E33F7}"/>
          </ac:graphicFrameMkLst>
        </pc:graphicFrameChg>
      </pc:sldChg>
      <pc:sldChg chg="addSp modSp">
        <pc:chgData name="shyamala mathi" userId="f03818743e766093" providerId="LiveId" clId="{930E601D-40AA-4239-AD7E-5C2594662583}" dt="2023-04-09T17:22:42.567" v="45"/>
        <pc:sldMkLst>
          <pc:docMk/>
          <pc:sldMk cId="1138009094" sldId="267"/>
        </pc:sldMkLst>
        <pc:graphicFrameChg chg="add mod">
          <ac:chgData name="shyamala mathi" userId="f03818743e766093" providerId="LiveId" clId="{930E601D-40AA-4239-AD7E-5C2594662583}" dt="2023-04-09T17:22:42.567" v="45"/>
          <ac:graphicFrameMkLst>
            <pc:docMk/>
            <pc:sldMk cId="1138009094" sldId="267"/>
            <ac:graphicFrameMk id="2" creationId="{25662A42-91D9-3FA7-5B63-CCA42497BB50}"/>
          </ac:graphicFrameMkLst>
        </pc:graphicFrameChg>
      </pc:sldChg>
      <pc:sldChg chg="addSp delSp modSp new mod">
        <pc:chgData name="shyamala mathi" userId="f03818743e766093" providerId="LiveId" clId="{930E601D-40AA-4239-AD7E-5C2594662583}" dt="2023-04-09T15:58:04.579" v="31"/>
        <pc:sldMkLst>
          <pc:docMk/>
          <pc:sldMk cId="2085759156" sldId="335"/>
        </pc:sldMkLst>
        <pc:spChg chg="del">
          <ac:chgData name="shyamala mathi" userId="f03818743e766093" providerId="LiveId" clId="{930E601D-40AA-4239-AD7E-5C2594662583}" dt="2023-04-09T15:58:03.782" v="30" actId="478"/>
          <ac:spMkLst>
            <pc:docMk/>
            <pc:sldMk cId="2085759156" sldId="335"/>
            <ac:spMk id="2" creationId="{7CB25D2E-2810-026D-ACDF-9DC9C6DE323B}"/>
          </ac:spMkLst>
        </pc:spChg>
        <pc:spChg chg="del">
          <ac:chgData name="shyamala mathi" userId="f03818743e766093" providerId="LiveId" clId="{930E601D-40AA-4239-AD7E-5C2594662583}" dt="2023-04-09T15:58:03.782" v="30" actId="478"/>
          <ac:spMkLst>
            <pc:docMk/>
            <pc:sldMk cId="2085759156" sldId="335"/>
            <ac:spMk id="3" creationId="{021A77C6-9679-858B-1509-99180EF2800C}"/>
          </ac:spMkLst>
        </pc:spChg>
        <pc:graphicFrameChg chg="add mod">
          <ac:chgData name="shyamala mathi" userId="f03818743e766093" providerId="LiveId" clId="{930E601D-40AA-4239-AD7E-5C2594662583}" dt="2023-04-09T15:58:04.579" v="31"/>
          <ac:graphicFrameMkLst>
            <pc:docMk/>
            <pc:sldMk cId="2085759156" sldId="335"/>
            <ac:graphicFrameMk id="4" creationId="{52700C89-2F23-87B1-34AF-1DF622FAF64F}"/>
          </ac:graphicFrameMkLst>
        </pc:graphicFrameChg>
      </pc:sldChg>
      <pc:sldChg chg="addSp delSp modSp new mod">
        <pc:chgData name="shyamala mathi" userId="f03818743e766093" providerId="LiveId" clId="{930E601D-40AA-4239-AD7E-5C2594662583}" dt="2023-04-09T15:58:51.902" v="34"/>
        <pc:sldMkLst>
          <pc:docMk/>
          <pc:sldMk cId="2280687852" sldId="336"/>
        </pc:sldMkLst>
        <pc:spChg chg="del">
          <ac:chgData name="shyamala mathi" userId="f03818743e766093" providerId="LiveId" clId="{930E601D-40AA-4239-AD7E-5C2594662583}" dt="2023-04-09T15:58:51.188" v="33" actId="478"/>
          <ac:spMkLst>
            <pc:docMk/>
            <pc:sldMk cId="2280687852" sldId="336"/>
            <ac:spMk id="2" creationId="{09E48F2F-9164-5A31-2924-EF111ACC4D1F}"/>
          </ac:spMkLst>
        </pc:spChg>
        <pc:spChg chg="del">
          <ac:chgData name="shyamala mathi" userId="f03818743e766093" providerId="LiveId" clId="{930E601D-40AA-4239-AD7E-5C2594662583}" dt="2023-04-09T15:58:51.188" v="33" actId="478"/>
          <ac:spMkLst>
            <pc:docMk/>
            <pc:sldMk cId="2280687852" sldId="336"/>
            <ac:spMk id="3" creationId="{6A50E732-182E-68C5-D4DC-BCF840262D6C}"/>
          </ac:spMkLst>
        </pc:spChg>
        <pc:graphicFrameChg chg="add mod">
          <ac:chgData name="shyamala mathi" userId="f03818743e766093" providerId="LiveId" clId="{930E601D-40AA-4239-AD7E-5C2594662583}" dt="2023-04-09T15:58:51.902" v="34"/>
          <ac:graphicFrameMkLst>
            <pc:docMk/>
            <pc:sldMk cId="2280687852" sldId="336"/>
            <ac:graphicFrameMk id="4" creationId="{9642A765-C733-829C-80C2-2BDF0BA70A9E}"/>
          </ac:graphicFrameMkLst>
        </pc:graphicFrameChg>
      </pc:sldChg>
      <pc:sldChg chg="addSp delSp modSp new mod">
        <pc:chgData name="shyamala mathi" userId="f03818743e766093" providerId="LiveId" clId="{930E601D-40AA-4239-AD7E-5C2594662583}" dt="2023-04-09T15:59:58.913" v="37"/>
        <pc:sldMkLst>
          <pc:docMk/>
          <pc:sldMk cId="1146741396" sldId="337"/>
        </pc:sldMkLst>
        <pc:spChg chg="del">
          <ac:chgData name="shyamala mathi" userId="f03818743e766093" providerId="LiveId" clId="{930E601D-40AA-4239-AD7E-5C2594662583}" dt="2023-04-09T15:59:58.117" v="36" actId="478"/>
          <ac:spMkLst>
            <pc:docMk/>
            <pc:sldMk cId="1146741396" sldId="337"/>
            <ac:spMk id="2" creationId="{3618DCEC-2F5E-AB5B-3C55-8DF4FC26CA07}"/>
          </ac:spMkLst>
        </pc:spChg>
        <pc:spChg chg="del">
          <ac:chgData name="shyamala mathi" userId="f03818743e766093" providerId="LiveId" clId="{930E601D-40AA-4239-AD7E-5C2594662583}" dt="2023-04-09T15:59:58.117" v="36" actId="478"/>
          <ac:spMkLst>
            <pc:docMk/>
            <pc:sldMk cId="1146741396" sldId="337"/>
            <ac:spMk id="3" creationId="{B8E5F7D0-3B2B-6FF7-615D-FAC8F96C11A3}"/>
          </ac:spMkLst>
        </pc:spChg>
        <pc:graphicFrameChg chg="add mod">
          <ac:chgData name="shyamala mathi" userId="f03818743e766093" providerId="LiveId" clId="{930E601D-40AA-4239-AD7E-5C2594662583}" dt="2023-04-09T15:59:58.913" v="37"/>
          <ac:graphicFrameMkLst>
            <pc:docMk/>
            <pc:sldMk cId="1146741396" sldId="337"/>
            <ac:graphicFrameMk id="4" creationId="{F8E9EDB8-E105-DF96-37D6-66E6BACA9C7A}"/>
          </ac:graphicFrameMkLst>
        </pc:graphicFrameChg>
      </pc:sldChg>
      <pc:sldChg chg="addSp delSp modSp new mod">
        <pc:chgData name="shyamala mathi" userId="f03818743e766093" providerId="LiveId" clId="{930E601D-40AA-4239-AD7E-5C2594662583}" dt="2023-04-09T17:19:41.123" v="44"/>
        <pc:sldMkLst>
          <pc:docMk/>
          <pc:sldMk cId="2657556284" sldId="338"/>
        </pc:sldMkLst>
        <pc:spChg chg="del">
          <ac:chgData name="shyamala mathi" userId="f03818743e766093" providerId="LiveId" clId="{930E601D-40AA-4239-AD7E-5C2594662583}" dt="2023-04-09T17:19:39.721" v="43" actId="478"/>
          <ac:spMkLst>
            <pc:docMk/>
            <pc:sldMk cId="2657556284" sldId="338"/>
            <ac:spMk id="2" creationId="{74AA68B2-7BEC-DB65-160E-0E5FA378FE95}"/>
          </ac:spMkLst>
        </pc:spChg>
        <pc:spChg chg="del">
          <ac:chgData name="shyamala mathi" userId="f03818743e766093" providerId="LiveId" clId="{930E601D-40AA-4239-AD7E-5C2594662583}" dt="2023-04-09T17:19:39.721" v="43" actId="478"/>
          <ac:spMkLst>
            <pc:docMk/>
            <pc:sldMk cId="2657556284" sldId="338"/>
            <ac:spMk id="3" creationId="{A46B5085-98BF-B56A-7FDE-67567B38E78F}"/>
          </ac:spMkLst>
        </pc:spChg>
        <pc:graphicFrameChg chg="add mod">
          <ac:chgData name="shyamala mathi" userId="f03818743e766093" providerId="LiveId" clId="{930E601D-40AA-4239-AD7E-5C2594662583}" dt="2023-04-09T17:19:41.123" v="44"/>
          <ac:graphicFrameMkLst>
            <pc:docMk/>
            <pc:sldMk cId="2657556284" sldId="338"/>
            <ac:graphicFrameMk id="4" creationId="{C3BB869A-4D83-4D70-CC57-160376903D6E}"/>
          </ac:graphicFrameMkLst>
        </pc:graphicFrameChg>
      </pc:sldChg>
    </pc:docChg>
  </pc:docChgLst>
</pc:chgInfo>
</file>

<file path=ppt/media/image1.png>
</file>

<file path=ppt/media/image10.wmf>
</file>

<file path=ppt/media/image11.wmf>
</file>

<file path=ppt/media/image12.wmf>
</file>

<file path=ppt/media/image13.wmf>
</file>

<file path=ppt/media/image14.wmf>
</file>

<file path=ppt/media/image15.wmf>
</file>

<file path=ppt/media/image16.wmf>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wmf>
</file>

<file path=ppt/media/image30.png>
</file>

<file path=ppt/media/image31.png>
</file>

<file path=ppt/media/image32.png>
</file>

<file path=ppt/media/image33.wmf>
</file>

<file path=ppt/media/image34.wmf>
</file>

<file path=ppt/media/image35.wmf>
</file>

<file path=ppt/media/image4.wmf>
</file>

<file path=ppt/media/image5.wmf>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6FD3C2-56AE-41B6-AFEF-CAC962EECD05}" type="datetimeFigureOut">
              <a:rPr lang="en-IN" smtClean="0"/>
              <a:t>09-04-2024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9E5DCE-3973-49AE-9A3B-A1519E35FE4C}" type="slidenum">
              <a:rPr lang="en-IN" smtClean="0"/>
              <a:t>‹#›</a:t>
            </a:fld>
            <a:endParaRPr lang="en-IN"/>
          </a:p>
        </p:txBody>
      </p:sp>
    </p:spTree>
    <p:extLst>
      <p:ext uri="{BB962C8B-B14F-4D97-AF65-F5344CB8AC3E}">
        <p14:creationId xmlns:p14="http://schemas.microsoft.com/office/powerpoint/2010/main" val="3461278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3" name="Google Shape;263;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4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7" name="Google Shape;317;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4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3" name="Google Shape;323;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9" name="Google Shape;329;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30" name="Google Shape;330;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4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6" name="Google Shape;336;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4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3" name="Google Shape;343;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4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9" name="Google Shape;349;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4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5" name="Google Shape;355;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4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1" name="Google Shape;361;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5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7" name="Google Shape;367;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5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2" name="Google Shape;372;p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5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7" name="Google Shape;377;p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5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5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7" name="Google Shape;387;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5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2" name="Google Shape;392;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5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5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3" name="Google Shape;403;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5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8" name="Google Shape;408;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5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3" name="Google Shape;413;p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6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9" name="Google Shape;419;p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6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5" name="Google Shape;425;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4" name="Google Shape;274;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p6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0" name="Google Shape;430;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p6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7" name="Google Shape;437;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6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3" name="Google Shape;443;p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p6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0" name="Google Shape;450;p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p6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5" name="Google Shape;455;p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p6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1" name="Google Shape;461;p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p6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6" name="Google Shape;466;p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p6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1" name="Google Shape;471;p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p7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7" name="Google Shape;477;p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p7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1" name="Google Shape;521;p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0" name="Google Shape;280;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p7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7" name="Google Shape;527;p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3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5" name="Google Shape;285;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3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8" name="Google Shape;298;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4" name="Google Shape;304;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4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0" name="Google Shape;310;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53991-8445-30A0-9389-8FC6B4749D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296EACD-48A4-ADEE-5664-F5461876EB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F827136-3DEF-5201-3C2F-5A557F822482}"/>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5" name="Footer Placeholder 4">
            <a:extLst>
              <a:ext uri="{FF2B5EF4-FFF2-40B4-BE49-F238E27FC236}">
                <a16:creationId xmlns:a16="http://schemas.microsoft.com/office/drawing/2014/main" id="{D9B68869-3EBA-CD45-7B89-E6B678CB89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E18131-95DC-A73D-4D5A-435F64B66BB0}"/>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1496009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C6293-8047-40B7-C0B7-9F3DE0C3780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02663EB-908E-9C27-63D3-5F1D202F10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937C19-8384-0265-8D15-AC0585671320}"/>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5" name="Footer Placeholder 4">
            <a:extLst>
              <a:ext uri="{FF2B5EF4-FFF2-40B4-BE49-F238E27FC236}">
                <a16:creationId xmlns:a16="http://schemas.microsoft.com/office/drawing/2014/main" id="{3926BE4F-2CD5-0960-D41B-AA9FFE8113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E3195B1-F181-8F78-BA97-803F79253CBE}"/>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10859219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437F8A-FE45-62E8-F95D-F5F758CFC68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F08C266-28CF-6E94-9AA8-B3E9917D9E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C4F020-A87F-97BB-5294-C02DF5BAA8CE}"/>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5" name="Footer Placeholder 4">
            <a:extLst>
              <a:ext uri="{FF2B5EF4-FFF2-40B4-BE49-F238E27FC236}">
                <a16:creationId xmlns:a16="http://schemas.microsoft.com/office/drawing/2014/main" id="{5CD9E9DB-8E03-4EA1-C652-743D607100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5F39004-2425-529C-5222-C973F2D4FBC7}"/>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3144890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9FE39-A3E9-364F-CA60-FC26263C278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8AD6F16-A72C-4D9A-AF91-2374620FD7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396920B-A9ED-E12D-E75C-1CD1EFC6781D}"/>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5" name="Footer Placeholder 4">
            <a:extLst>
              <a:ext uri="{FF2B5EF4-FFF2-40B4-BE49-F238E27FC236}">
                <a16:creationId xmlns:a16="http://schemas.microsoft.com/office/drawing/2014/main" id="{FAF4712B-817A-36ED-344C-DEFF9F662B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925369-EA24-D840-9BDE-A00A66B095AA}"/>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2723299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ABDF7-10D7-027A-1C9F-432936E94B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5ECCD44-5806-DCC2-6B46-8498A9D44A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5D85DB-82D4-F461-A49A-70B89F1A77D9}"/>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5" name="Footer Placeholder 4">
            <a:extLst>
              <a:ext uri="{FF2B5EF4-FFF2-40B4-BE49-F238E27FC236}">
                <a16:creationId xmlns:a16="http://schemas.microsoft.com/office/drawing/2014/main" id="{00D8E082-E691-0D22-4D90-AF56007D58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90477E1-88F7-6CA9-26B9-2166E92636D5}"/>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2734114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21DBD-1793-77F1-B896-EC75CEBDDF9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580A30C-6DAD-BE47-CDEC-D470C29C15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06A7439-C317-E4BE-6A3F-15E1743FC90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47B79E3-470A-E475-F934-511D37BA5E7A}"/>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6" name="Footer Placeholder 5">
            <a:extLst>
              <a:ext uri="{FF2B5EF4-FFF2-40B4-BE49-F238E27FC236}">
                <a16:creationId xmlns:a16="http://schemas.microsoft.com/office/drawing/2014/main" id="{C94DD978-BC25-BE6C-A2CE-D40BD683CF9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00D6565-F87E-895C-5B1F-3789252E819E}"/>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9902160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E535A-4065-A760-7AC3-A21C69892F1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8A107AA-05AA-6B63-FAAD-211B3FBFB5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CE5F3B-CDF6-1BCE-20AA-BF7C064125E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9EE515C-573D-4967-9AAF-9A3AB8B4C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92E567-EC43-1119-E0A7-FCDA82046A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E41B7E5-1322-C718-0B3F-0E4C088F2652}"/>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8" name="Footer Placeholder 7">
            <a:extLst>
              <a:ext uri="{FF2B5EF4-FFF2-40B4-BE49-F238E27FC236}">
                <a16:creationId xmlns:a16="http://schemas.microsoft.com/office/drawing/2014/main" id="{932DABE8-AFFD-6875-56FF-32FF1378242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0277A12-DBC2-7C57-7670-018E28E7CE72}"/>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1133110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6F418-12CB-6817-5091-EE4260BF0FC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227F964-0CA9-A872-5672-F21328EC0D99}"/>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4" name="Footer Placeholder 3">
            <a:extLst>
              <a:ext uri="{FF2B5EF4-FFF2-40B4-BE49-F238E27FC236}">
                <a16:creationId xmlns:a16="http://schemas.microsoft.com/office/drawing/2014/main" id="{D63C0052-B7E0-EBC0-C438-C1C62CCF22E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F115173-8637-BE3C-BDC3-B465DE33FE91}"/>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801249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4D3228-6C49-21F9-71F2-5A8FA4563DFB}"/>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3" name="Footer Placeholder 2">
            <a:extLst>
              <a:ext uri="{FF2B5EF4-FFF2-40B4-BE49-F238E27FC236}">
                <a16:creationId xmlns:a16="http://schemas.microsoft.com/office/drawing/2014/main" id="{AEF6F46C-8BA0-9C9E-4512-1D80AC02CE1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9EE8B67-DF36-E9EC-CE64-71C5166C1A3A}"/>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2250516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5C7AC-33AE-1FDD-DF7D-A2FEF141EF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F33F1F3-4CB4-D1B6-7E0D-FECBCB0EF9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093D0C8-E308-0D8A-F349-C47554DA6F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DD9A06-23F5-B97F-D800-1F5176D00C49}"/>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6" name="Footer Placeholder 5">
            <a:extLst>
              <a:ext uri="{FF2B5EF4-FFF2-40B4-BE49-F238E27FC236}">
                <a16:creationId xmlns:a16="http://schemas.microsoft.com/office/drawing/2014/main" id="{833B1348-F386-7346-64CE-11348A4660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D2723F7-D566-85B4-2B54-F008A1767668}"/>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1445752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480BC-7B12-90D5-096C-C0119AD679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259EDC8-A917-0B60-A6B7-208091FA90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87F15B1-42F0-7F48-87E5-A498864633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1E3B62-BE03-C812-7A62-EDFCE8E53260}"/>
              </a:ext>
            </a:extLst>
          </p:cNvPr>
          <p:cNvSpPr>
            <a:spLocks noGrp="1"/>
          </p:cNvSpPr>
          <p:nvPr>
            <p:ph type="dt" sz="half" idx="10"/>
          </p:nvPr>
        </p:nvSpPr>
        <p:spPr/>
        <p:txBody>
          <a:bodyPr/>
          <a:lstStyle/>
          <a:p>
            <a:fld id="{DC02058A-0056-495E-9792-AE1BFCCFD784}" type="datetimeFigureOut">
              <a:rPr lang="en-IN" smtClean="0"/>
              <a:t>09-04-2024</a:t>
            </a:fld>
            <a:endParaRPr lang="en-IN"/>
          </a:p>
        </p:txBody>
      </p:sp>
      <p:sp>
        <p:nvSpPr>
          <p:cNvPr id="6" name="Footer Placeholder 5">
            <a:extLst>
              <a:ext uri="{FF2B5EF4-FFF2-40B4-BE49-F238E27FC236}">
                <a16:creationId xmlns:a16="http://schemas.microsoft.com/office/drawing/2014/main" id="{30310C4C-C27F-0D1F-B2B6-5C39F34F68A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D4B583-4E1D-2469-F0CE-412DF34256B9}"/>
              </a:ext>
            </a:extLst>
          </p:cNvPr>
          <p:cNvSpPr>
            <a:spLocks noGrp="1"/>
          </p:cNvSpPr>
          <p:nvPr>
            <p:ph type="sldNum" sz="quarter" idx="12"/>
          </p:nvPr>
        </p:nvSpPr>
        <p:spPr/>
        <p:txBody>
          <a:bodyPr/>
          <a:lstStyle/>
          <a:p>
            <a:fld id="{50770C9C-7973-4C6B-9417-D52947F5DDFA}" type="slidenum">
              <a:rPr lang="en-IN" smtClean="0"/>
              <a:t>‹#›</a:t>
            </a:fld>
            <a:endParaRPr lang="en-IN"/>
          </a:p>
        </p:txBody>
      </p:sp>
    </p:spTree>
    <p:extLst>
      <p:ext uri="{BB962C8B-B14F-4D97-AF65-F5344CB8AC3E}">
        <p14:creationId xmlns:p14="http://schemas.microsoft.com/office/powerpoint/2010/main" val="3767021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C162E4-DE21-71CC-D8E2-6658477CC7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E3BC739-6A37-AE9C-6587-24D6630765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CE1336-2CCA-4FF2-EB00-03BD500D45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02058A-0056-495E-9792-AE1BFCCFD784}" type="datetimeFigureOut">
              <a:rPr lang="en-IN" smtClean="0"/>
              <a:t>09-04-2024</a:t>
            </a:fld>
            <a:endParaRPr lang="en-IN"/>
          </a:p>
        </p:txBody>
      </p:sp>
      <p:sp>
        <p:nvSpPr>
          <p:cNvPr id="5" name="Footer Placeholder 4">
            <a:extLst>
              <a:ext uri="{FF2B5EF4-FFF2-40B4-BE49-F238E27FC236}">
                <a16:creationId xmlns:a16="http://schemas.microsoft.com/office/drawing/2014/main" id="{953CD075-DA0F-B715-7E27-543D6652A0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3973527-BF1C-D5BC-B8A0-8A9B8F323C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770C9C-7973-4C6B-9417-D52947F5DDFA}" type="slidenum">
              <a:rPr lang="en-IN" smtClean="0"/>
              <a:t>‹#›</a:t>
            </a:fld>
            <a:endParaRPr lang="en-IN"/>
          </a:p>
        </p:txBody>
      </p:sp>
    </p:spTree>
    <p:extLst>
      <p:ext uri="{BB962C8B-B14F-4D97-AF65-F5344CB8AC3E}">
        <p14:creationId xmlns:p14="http://schemas.microsoft.com/office/powerpoint/2010/main" val="20646613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10.bin"/><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wmf"/><Relationship Id="rId2" Type="http://schemas.openxmlformats.org/officeDocument/2006/relationships/oleObject" Target="../embeddings/oleObject11.bin"/><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oleObject" Target="../embeddings/oleObject12.bin"/><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wmf"/><Relationship Id="rId2" Type="http://schemas.openxmlformats.org/officeDocument/2006/relationships/oleObject" Target="../embeddings/oleObject13.bin"/><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oleObject" Target="../embeddings/oleObject14.bin"/><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oleObject" Target="../embeddings/oleObject15.bin"/><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3.wmf"/><Relationship Id="rId2" Type="http://schemas.openxmlformats.org/officeDocument/2006/relationships/oleObject" Target="../embeddings/oleObject16.bin"/><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4.wmf"/><Relationship Id="rId2" Type="http://schemas.openxmlformats.org/officeDocument/2006/relationships/oleObject" Target="../embeddings/oleObject17.bin"/><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5.wmf"/><Relationship Id="rId2" Type="http://schemas.openxmlformats.org/officeDocument/2006/relationships/oleObject" Target="../embeddings/oleObject18.bin"/><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wmf"/><Relationship Id="rId2" Type="http://schemas.openxmlformats.org/officeDocument/2006/relationships/oleObject" Target="../embeddings/oleObject1.bin"/><Relationship Id="rId1" Type="http://schemas.openxmlformats.org/officeDocument/2006/relationships/slideLayout" Target="../slideLayouts/slideLayout2.xml"/><Relationship Id="rId5" Type="http://schemas.openxmlformats.org/officeDocument/2006/relationships/image" Target="../media/image3.wmf"/><Relationship Id="rId4" Type="http://schemas.openxmlformats.org/officeDocument/2006/relationships/oleObject" Target="../embeddings/oleObject2.bin"/></Relationships>
</file>

<file path=ppt/slides/_rels/slide7.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3.bin"/><Relationship Id="rId1" Type="http://schemas.openxmlformats.org/officeDocument/2006/relationships/slideLayout" Target="../slideLayouts/slideLayout2.xml"/><Relationship Id="rId5" Type="http://schemas.openxmlformats.org/officeDocument/2006/relationships/image" Target="../media/image5.wmf"/><Relationship Id="rId4" Type="http://schemas.openxmlformats.org/officeDocument/2006/relationships/oleObject" Target="../embeddings/oleObject4.bin"/></Relationships>
</file>

<file path=ppt/slides/_rels/slide8.xml.rels><?xml version="1.0" encoding="UTF-8" standalone="yes"?>
<Relationships xmlns="http://schemas.openxmlformats.org/package/2006/relationships"><Relationship Id="rId3" Type="http://schemas.openxmlformats.org/officeDocument/2006/relationships/image" Target="../media/image6.wmf"/><Relationship Id="rId7" Type="http://schemas.openxmlformats.org/officeDocument/2006/relationships/image" Target="../media/image8.wmf"/><Relationship Id="rId2" Type="http://schemas.openxmlformats.org/officeDocument/2006/relationships/oleObject" Target="../embeddings/oleObject5.bin"/><Relationship Id="rId1" Type="http://schemas.openxmlformats.org/officeDocument/2006/relationships/slideLayout" Target="../slideLayouts/slideLayout2.xml"/><Relationship Id="rId6" Type="http://schemas.openxmlformats.org/officeDocument/2006/relationships/oleObject" Target="../embeddings/oleObject7.bin"/><Relationship Id="rId5" Type="http://schemas.openxmlformats.org/officeDocument/2006/relationships/image" Target="../media/image7.wmf"/><Relationship Id="rId4" Type="http://schemas.openxmlformats.org/officeDocument/2006/relationships/oleObject" Target="../embeddings/oleObject6.bin"/></Relationships>
</file>

<file path=ppt/slides/_rels/slide9.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8.bin"/><Relationship Id="rId1" Type="http://schemas.openxmlformats.org/officeDocument/2006/relationships/slideLayout" Target="../slideLayouts/slideLayout2.xml"/><Relationship Id="rId5" Type="http://schemas.openxmlformats.org/officeDocument/2006/relationships/image" Target="../media/image10.w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84FAF-142C-8A79-B071-7C289BB138CD}"/>
              </a:ext>
            </a:extLst>
          </p:cNvPr>
          <p:cNvSpPr>
            <a:spLocks noGrp="1"/>
          </p:cNvSpPr>
          <p:nvPr>
            <p:ph type="ctrTitle"/>
          </p:nvPr>
        </p:nvSpPr>
        <p:spPr/>
        <p:txBody>
          <a:bodyPr/>
          <a:lstStyle/>
          <a:p>
            <a:r>
              <a:rPr lang="en-US" dirty="0"/>
              <a:t>Module 5.2</a:t>
            </a:r>
            <a:endParaRPr lang="en-IN" dirty="0"/>
          </a:p>
        </p:txBody>
      </p:sp>
      <p:sp>
        <p:nvSpPr>
          <p:cNvPr id="3" name="Subtitle 2">
            <a:extLst>
              <a:ext uri="{FF2B5EF4-FFF2-40B4-BE49-F238E27FC236}">
                <a16:creationId xmlns:a16="http://schemas.microsoft.com/office/drawing/2014/main" id="{E58F5123-7F86-560F-7A3F-03A9996EE19C}"/>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1930520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E78180E8-4B8A-1714-276B-B72F19BF88D2}"/>
              </a:ext>
            </a:extLst>
          </p:cNvPr>
          <p:cNvGraphicFramePr>
            <a:graphicFrameLocks noChangeAspect="1"/>
          </p:cNvGraphicFramePr>
          <p:nvPr>
            <p:extLst>
              <p:ext uri="{D42A27DB-BD31-4B8C-83A1-F6EECF244321}">
                <p14:modId xmlns:p14="http://schemas.microsoft.com/office/powerpoint/2010/main" val="708872438"/>
              </p:ext>
            </p:extLst>
          </p:nvPr>
        </p:nvGraphicFramePr>
        <p:xfrm>
          <a:off x="1670050" y="152400"/>
          <a:ext cx="8851900" cy="6553200"/>
        </p:xfrm>
        <a:graphic>
          <a:graphicData uri="http://schemas.openxmlformats.org/presentationml/2006/ole">
            <mc:AlternateContent xmlns:mc="http://schemas.openxmlformats.org/markup-compatibility/2006">
              <mc:Choice xmlns:v="urn:schemas-microsoft-com:vml" Requires="v">
                <p:oleObj name="Bitmap Image" r:id="rId2" imgW="8852040" imgH="6553080" progId="Paint.Picture.1">
                  <p:embed/>
                </p:oleObj>
              </mc:Choice>
              <mc:Fallback>
                <p:oleObj name="Bitmap Image" r:id="rId2" imgW="8852040" imgH="6553080" progId="Paint.Picture.1">
                  <p:embed/>
                  <p:pic>
                    <p:nvPicPr>
                      <p:cNvPr id="3" name="Object 2">
                        <a:extLst>
                          <a:ext uri="{FF2B5EF4-FFF2-40B4-BE49-F238E27FC236}">
                            <a16:creationId xmlns:a16="http://schemas.microsoft.com/office/drawing/2014/main" id="{E78180E8-4B8A-1714-276B-B72F19BF88D2}"/>
                          </a:ext>
                        </a:extLst>
                      </p:cNvPr>
                      <p:cNvPicPr/>
                      <p:nvPr/>
                    </p:nvPicPr>
                    <p:blipFill>
                      <a:blip r:embed="rId3"/>
                      <a:stretch>
                        <a:fillRect/>
                      </a:stretch>
                    </p:blipFill>
                    <p:spPr>
                      <a:xfrm>
                        <a:off x="1670050" y="152400"/>
                        <a:ext cx="8851900" cy="6553200"/>
                      </a:xfrm>
                      <a:prstGeom prst="rect">
                        <a:avLst/>
                      </a:prstGeom>
                    </p:spPr>
                  </p:pic>
                </p:oleObj>
              </mc:Fallback>
            </mc:AlternateContent>
          </a:graphicData>
        </a:graphic>
      </p:graphicFrame>
    </p:spTree>
    <p:extLst>
      <p:ext uri="{BB962C8B-B14F-4D97-AF65-F5344CB8AC3E}">
        <p14:creationId xmlns:p14="http://schemas.microsoft.com/office/powerpoint/2010/main" val="1498012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71C23137-C0FD-0DE8-0BC8-F46298FA3E6D}"/>
              </a:ext>
            </a:extLst>
          </p:cNvPr>
          <p:cNvGraphicFramePr>
            <a:graphicFrameLocks noChangeAspect="1"/>
          </p:cNvGraphicFramePr>
          <p:nvPr>
            <p:extLst>
              <p:ext uri="{D42A27DB-BD31-4B8C-83A1-F6EECF244321}">
                <p14:modId xmlns:p14="http://schemas.microsoft.com/office/powerpoint/2010/main" val="3954777088"/>
              </p:ext>
            </p:extLst>
          </p:nvPr>
        </p:nvGraphicFramePr>
        <p:xfrm>
          <a:off x="1470025" y="47625"/>
          <a:ext cx="9251950" cy="6762750"/>
        </p:xfrm>
        <a:graphic>
          <a:graphicData uri="http://schemas.openxmlformats.org/presentationml/2006/ole">
            <mc:AlternateContent xmlns:mc="http://schemas.openxmlformats.org/markup-compatibility/2006">
              <mc:Choice xmlns:v="urn:schemas-microsoft-com:vml" Requires="v">
                <p:oleObj name="Bitmap Image" r:id="rId2" imgW="9252000" imgH="6762600" progId="Paint.Picture.1">
                  <p:embed/>
                </p:oleObj>
              </mc:Choice>
              <mc:Fallback>
                <p:oleObj name="Bitmap Image" r:id="rId2" imgW="9252000" imgH="6762600" progId="Paint.Picture.1">
                  <p:embed/>
                  <p:pic>
                    <p:nvPicPr>
                      <p:cNvPr id="2" name="Object 1">
                        <a:extLst>
                          <a:ext uri="{FF2B5EF4-FFF2-40B4-BE49-F238E27FC236}">
                            <a16:creationId xmlns:a16="http://schemas.microsoft.com/office/drawing/2014/main" id="{71C23137-C0FD-0DE8-0BC8-F46298FA3E6D}"/>
                          </a:ext>
                        </a:extLst>
                      </p:cNvPr>
                      <p:cNvPicPr/>
                      <p:nvPr/>
                    </p:nvPicPr>
                    <p:blipFill>
                      <a:blip r:embed="rId3"/>
                      <a:stretch>
                        <a:fillRect/>
                      </a:stretch>
                    </p:blipFill>
                    <p:spPr>
                      <a:xfrm>
                        <a:off x="1470025" y="47625"/>
                        <a:ext cx="9251950" cy="6762750"/>
                      </a:xfrm>
                      <a:prstGeom prst="rect">
                        <a:avLst/>
                      </a:prstGeom>
                    </p:spPr>
                  </p:pic>
                </p:oleObj>
              </mc:Fallback>
            </mc:AlternateContent>
          </a:graphicData>
        </a:graphic>
      </p:graphicFrame>
    </p:spTree>
    <p:extLst>
      <p:ext uri="{BB962C8B-B14F-4D97-AF65-F5344CB8AC3E}">
        <p14:creationId xmlns:p14="http://schemas.microsoft.com/office/powerpoint/2010/main" val="15905269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DF617C24-F600-5DD9-1D19-2C822D7E33F7}"/>
              </a:ext>
            </a:extLst>
          </p:cNvPr>
          <p:cNvGraphicFramePr>
            <a:graphicFrameLocks noChangeAspect="1"/>
          </p:cNvGraphicFramePr>
          <p:nvPr>
            <p:extLst>
              <p:ext uri="{D42A27DB-BD31-4B8C-83A1-F6EECF244321}">
                <p14:modId xmlns:p14="http://schemas.microsoft.com/office/powerpoint/2010/main" val="1436785581"/>
              </p:ext>
            </p:extLst>
          </p:nvPr>
        </p:nvGraphicFramePr>
        <p:xfrm>
          <a:off x="1889125" y="34925"/>
          <a:ext cx="8413750" cy="6788150"/>
        </p:xfrm>
        <a:graphic>
          <a:graphicData uri="http://schemas.openxmlformats.org/presentationml/2006/ole">
            <mc:AlternateContent xmlns:mc="http://schemas.openxmlformats.org/markup-compatibility/2006">
              <mc:Choice xmlns:v="urn:schemas-microsoft-com:vml" Requires="v">
                <p:oleObj name="Bitmap Image" r:id="rId2" imgW="8413920" imgH="6788160" progId="Paint.Picture.1">
                  <p:embed/>
                </p:oleObj>
              </mc:Choice>
              <mc:Fallback>
                <p:oleObj name="Bitmap Image" r:id="rId2" imgW="8413920" imgH="6788160" progId="Paint.Picture.1">
                  <p:embed/>
                  <p:pic>
                    <p:nvPicPr>
                      <p:cNvPr id="2" name="Object 1">
                        <a:extLst>
                          <a:ext uri="{FF2B5EF4-FFF2-40B4-BE49-F238E27FC236}">
                            <a16:creationId xmlns:a16="http://schemas.microsoft.com/office/drawing/2014/main" id="{DF617C24-F600-5DD9-1D19-2C822D7E33F7}"/>
                          </a:ext>
                        </a:extLst>
                      </p:cNvPr>
                      <p:cNvPicPr/>
                      <p:nvPr/>
                    </p:nvPicPr>
                    <p:blipFill>
                      <a:blip r:embed="rId3"/>
                      <a:stretch>
                        <a:fillRect/>
                      </a:stretch>
                    </p:blipFill>
                    <p:spPr>
                      <a:xfrm>
                        <a:off x="1889125" y="34925"/>
                        <a:ext cx="8413750" cy="6788150"/>
                      </a:xfrm>
                      <a:prstGeom prst="rect">
                        <a:avLst/>
                      </a:prstGeom>
                    </p:spPr>
                  </p:pic>
                </p:oleObj>
              </mc:Fallback>
            </mc:AlternateContent>
          </a:graphicData>
        </a:graphic>
      </p:graphicFrame>
    </p:spTree>
    <p:extLst>
      <p:ext uri="{BB962C8B-B14F-4D97-AF65-F5344CB8AC3E}">
        <p14:creationId xmlns:p14="http://schemas.microsoft.com/office/powerpoint/2010/main" val="29160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C3BB869A-4D83-4D70-CC57-160376903D6E}"/>
              </a:ext>
            </a:extLst>
          </p:cNvPr>
          <p:cNvGraphicFramePr>
            <a:graphicFrameLocks noChangeAspect="1"/>
          </p:cNvGraphicFramePr>
          <p:nvPr>
            <p:extLst>
              <p:ext uri="{D42A27DB-BD31-4B8C-83A1-F6EECF244321}">
                <p14:modId xmlns:p14="http://schemas.microsoft.com/office/powerpoint/2010/main" val="1196150584"/>
              </p:ext>
            </p:extLst>
          </p:nvPr>
        </p:nvGraphicFramePr>
        <p:xfrm>
          <a:off x="1787525" y="53975"/>
          <a:ext cx="8616950" cy="6750050"/>
        </p:xfrm>
        <a:graphic>
          <a:graphicData uri="http://schemas.openxmlformats.org/presentationml/2006/ole">
            <mc:AlternateContent xmlns:mc="http://schemas.openxmlformats.org/markup-compatibility/2006">
              <mc:Choice xmlns:v="urn:schemas-microsoft-com:vml" Requires="v">
                <p:oleObj name="Bitmap Image" r:id="rId2" imgW="8616960" imgH="6750000" progId="Paint.Picture.1">
                  <p:embed/>
                </p:oleObj>
              </mc:Choice>
              <mc:Fallback>
                <p:oleObj name="Bitmap Image" r:id="rId2" imgW="8616960" imgH="6750000" progId="Paint.Picture.1">
                  <p:embed/>
                  <p:pic>
                    <p:nvPicPr>
                      <p:cNvPr id="4" name="Object 3">
                        <a:extLst>
                          <a:ext uri="{FF2B5EF4-FFF2-40B4-BE49-F238E27FC236}">
                            <a16:creationId xmlns:a16="http://schemas.microsoft.com/office/drawing/2014/main" id="{C3BB869A-4D83-4D70-CC57-160376903D6E}"/>
                          </a:ext>
                        </a:extLst>
                      </p:cNvPr>
                      <p:cNvPicPr/>
                      <p:nvPr/>
                    </p:nvPicPr>
                    <p:blipFill>
                      <a:blip r:embed="rId3"/>
                      <a:stretch>
                        <a:fillRect/>
                      </a:stretch>
                    </p:blipFill>
                    <p:spPr>
                      <a:xfrm>
                        <a:off x="1787525" y="53975"/>
                        <a:ext cx="8616950" cy="6750050"/>
                      </a:xfrm>
                      <a:prstGeom prst="rect">
                        <a:avLst/>
                      </a:prstGeom>
                    </p:spPr>
                  </p:pic>
                </p:oleObj>
              </mc:Fallback>
            </mc:AlternateContent>
          </a:graphicData>
        </a:graphic>
      </p:graphicFrame>
    </p:spTree>
    <p:extLst>
      <p:ext uri="{BB962C8B-B14F-4D97-AF65-F5344CB8AC3E}">
        <p14:creationId xmlns:p14="http://schemas.microsoft.com/office/powerpoint/2010/main" val="2657556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3FE11771-2917-6B8D-E12E-0177575FA3C0}"/>
              </a:ext>
            </a:extLst>
          </p:cNvPr>
          <p:cNvGraphicFramePr>
            <a:graphicFrameLocks noChangeAspect="1"/>
          </p:cNvGraphicFramePr>
          <p:nvPr>
            <p:extLst>
              <p:ext uri="{D42A27DB-BD31-4B8C-83A1-F6EECF244321}">
                <p14:modId xmlns:p14="http://schemas.microsoft.com/office/powerpoint/2010/main" val="2547723741"/>
              </p:ext>
            </p:extLst>
          </p:nvPr>
        </p:nvGraphicFramePr>
        <p:xfrm>
          <a:off x="1882775" y="695325"/>
          <a:ext cx="8426450" cy="5467350"/>
        </p:xfrm>
        <a:graphic>
          <a:graphicData uri="http://schemas.openxmlformats.org/presentationml/2006/ole">
            <mc:AlternateContent xmlns:mc="http://schemas.openxmlformats.org/markup-compatibility/2006">
              <mc:Choice xmlns:v="urn:schemas-microsoft-com:vml" Requires="v">
                <p:oleObj name="Bitmap Image" r:id="rId2" imgW="8426520" imgH="5467320" progId="Paint.Picture.1">
                  <p:embed/>
                </p:oleObj>
              </mc:Choice>
              <mc:Fallback>
                <p:oleObj name="Bitmap Image" r:id="rId2" imgW="8426520" imgH="5467320" progId="Paint.Picture.1">
                  <p:embed/>
                  <p:pic>
                    <p:nvPicPr>
                      <p:cNvPr id="2" name="Object 1">
                        <a:extLst>
                          <a:ext uri="{FF2B5EF4-FFF2-40B4-BE49-F238E27FC236}">
                            <a16:creationId xmlns:a16="http://schemas.microsoft.com/office/drawing/2014/main" id="{3FE11771-2917-6B8D-E12E-0177575FA3C0}"/>
                          </a:ext>
                        </a:extLst>
                      </p:cNvPr>
                      <p:cNvPicPr/>
                      <p:nvPr/>
                    </p:nvPicPr>
                    <p:blipFill>
                      <a:blip r:embed="rId3"/>
                      <a:stretch>
                        <a:fillRect/>
                      </a:stretch>
                    </p:blipFill>
                    <p:spPr>
                      <a:xfrm>
                        <a:off x="1882775" y="695325"/>
                        <a:ext cx="8426450" cy="5467350"/>
                      </a:xfrm>
                      <a:prstGeom prst="rect">
                        <a:avLst/>
                      </a:prstGeom>
                    </p:spPr>
                  </p:pic>
                </p:oleObj>
              </mc:Fallback>
            </mc:AlternateContent>
          </a:graphicData>
        </a:graphic>
      </p:graphicFrame>
    </p:spTree>
    <p:extLst>
      <p:ext uri="{BB962C8B-B14F-4D97-AF65-F5344CB8AC3E}">
        <p14:creationId xmlns:p14="http://schemas.microsoft.com/office/powerpoint/2010/main" val="2251560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25662A42-91D9-3FA7-5B63-CCA42497BB50}"/>
              </a:ext>
            </a:extLst>
          </p:cNvPr>
          <p:cNvGraphicFramePr>
            <a:graphicFrameLocks noChangeAspect="1"/>
          </p:cNvGraphicFramePr>
          <p:nvPr>
            <p:extLst>
              <p:ext uri="{D42A27DB-BD31-4B8C-83A1-F6EECF244321}">
                <p14:modId xmlns:p14="http://schemas.microsoft.com/office/powerpoint/2010/main" val="3925830018"/>
              </p:ext>
            </p:extLst>
          </p:nvPr>
        </p:nvGraphicFramePr>
        <p:xfrm>
          <a:off x="1889125" y="123825"/>
          <a:ext cx="8413750" cy="6610350"/>
        </p:xfrm>
        <a:graphic>
          <a:graphicData uri="http://schemas.openxmlformats.org/presentationml/2006/ole">
            <mc:AlternateContent xmlns:mc="http://schemas.openxmlformats.org/markup-compatibility/2006">
              <mc:Choice xmlns:v="urn:schemas-microsoft-com:vml" Requires="v">
                <p:oleObj name="Bitmap Image" r:id="rId2" imgW="8413920" imgH="6610320" progId="Paint.Picture.1">
                  <p:embed/>
                </p:oleObj>
              </mc:Choice>
              <mc:Fallback>
                <p:oleObj name="Bitmap Image" r:id="rId2" imgW="8413920" imgH="6610320" progId="Paint.Picture.1">
                  <p:embed/>
                  <p:pic>
                    <p:nvPicPr>
                      <p:cNvPr id="2" name="Object 1">
                        <a:extLst>
                          <a:ext uri="{FF2B5EF4-FFF2-40B4-BE49-F238E27FC236}">
                            <a16:creationId xmlns:a16="http://schemas.microsoft.com/office/drawing/2014/main" id="{25662A42-91D9-3FA7-5B63-CCA42497BB50}"/>
                          </a:ext>
                        </a:extLst>
                      </p:cNvPr>
                      <p:cNvPicPr/>
                      <p:nvPr/>
                    </p:nvPicPr>
                    <p:blipFill>
                      <a:blip r:embed="rId3"/>
                      <a:stretch>
                        <a:fillRect/>
                      </a:stretch>
                    </p:blipFill>
                    <p:spPr>
                      <a:xfrm>
                        <a:off x="1889125" y="123825"/>
                        <a:ext cx="8413750" cy="6610350"/>
                      </a:xfrm>
                      <a:prstGeom prst="rect">
                        <a:avLst/>
                      </a:prstGeom>
                    </p:spPr>
                  </p:pic>
                </p:oleObj>
              </mc:Fallback>
            </mc:AlternateContent>
          </a:graphicData>
        </a:graphic>
      </p:graphicFrame>
    </p:spTree>
    <p:extLst>
      <p:ext uri="{BB962C8B-B14F-4D97-AF65-F5344CB8AC3E}">
        <p14:creationId xmlns:p14="http://schemas.microsoft.com/office/powerpoint/2010/main" val="1138009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6"/>
          <p:cNvSpPr txBox="1">
            <a:spLocks noGrp="1"/>
          </p:cNvSpPr>
          <p:nvPr>
            <p:ph type="body" idx="1"/>
          </p:nvPr>
        </p:nvSpPr>
        <p:spPr>
          <a:xfrm>
            <a:off x="584200" y="575945"/>
            <a:ext cx="1117092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80000"/>
              </a:lnSpc>
              <a:spcBef>
                <a:spcPts val="0"/>
              </a:spcBef>
              <a:spcAft>
                <a:spcPts val="0"/>
              </a:spcAft>
              <a:buClr>
                <a:schemeClr val="dk1"/>
              </a:buClr>
              <a:buSzPts val="2590"/>
              <a:buChar char="•"/>
            </a:pPr>
            <a:r>
              <a:rPr lang="en-US" sz="2590"/>
              <a:t>Today, end users are interested in both </a:t>
            </a:r>
            <a:endParaRPr/>
          </a:p>
          <a:p>
            <a:pPr marL="228600" lvl="0" indent="-228600" algn="just" rtl="0">
              <a:lnSpc>
                <a:spcPct val="80000"/>
              </a:lnSpc>
              <a:spcBef>
                <a:spcPts val="1000"/>
              </a:spcBef>
              <a:spcAft>
                <a:spcPts val="0"/>
              </a:spcAft>
              <a:buClr>
                <a:schemeClr val="dk1"/>
              </a:buClr>
              <a:buSzPts val="2590"/>
              <a:buChar char="•"/>
            </a:pPr>
            <a:r>
              <a:rPr lang="en-US" sz="2590"/>
              <a:t>Internet access and other </a:t>
            </a:r>
            <a:endParaRPr/>
          </a:p>
          <a:p>
            <a:pPr marL="228600" lvl="0" indent="-228600" algn="just" rtl="0">
              <a:lnSpc>
                <a:spcPct val="80000"/>
              </a:lnSpc>
              <a:spcBef>
                <a:spcPts val="1000"/>
              </a:spcBef>
              <a:spcAft>
                <a:spcPts val="0"/>
              </a:spcAft>
              <a:buClr>
                <a:schemeClr val="dk1"/>
              </a:buClr>
              <a:buSzPts val="2590"/>
              <a:buChar char="•"/>
            </a:pPr>
            <a:r>
              <a:rPr lang="en-US" sz="2590"/>
              <a:t>high-speed data access services,</a:t>
            </a:r>
            <a:endParaRPr/>
          </a:p>
          <a:p>
            <a:pPr marL="228600" lvl="0" indent="-228600" algn="just" rtl="0">
              <a:lnSpc>
                <a:spcPct val="80000"/>
              </a:lnSpc>
              <a:spcBef>
                <a:spcPts val="1000"/>
              </a:spcBef>
              <a:spcAft>
                <a:spcPts val="0"/>
              </a:spcAft>
              <a:buClr>
                <a:schemeClr val="dk1"/>
              </a:buClr>
              <a:buSzPts val="2590"/>
              <a:buChar char="•"/>
            </a:pPr>
            <a:r>
              <a:rPr lang="en-US" sz="2590"/>
              <a:t>for such applications as </a:t>
            </a:r>
            <a:endParaRPr/>
          </a:p>
          <a:p>
            <a:pPr marL="228600" lvl="0" indent="-228600" algn="just" rtl="0">
              <a:lnSpc>
                <a:spcPct val="80000"/>
              </a:lnSpc>
              <a:spcBef>
                <a:spcPts val="1000"/>
              </a:spcBef>
              <a:spcAft>
                <a:spcPts val="0"/>
              </a:spcAft>
              <a:buClr>
                <a:schemeClr val="dk1"/>
              </a:buClr>
              <a:buSzPts val="2590"/>
              <a:buChar char="•"/>
            </a:pPr>
            <a:r>
              <a:rPr lang="en-US" sz="2590"/>
              <a:t>telecommuting, </a:t>
            </a:r>
            <a:endParaRPr/>
          </a:p>
          <a:p>
            <a:pPr marL="228600" lvl="0" indent="-228600" algn="just" rtl="0">
              <a:lnSpc>
                <a:spcPct val="80000"/>
              </a:lnSpc>
              <a:spcBef>
                <a:spcPts val="1000"/>
              </a:spcBef>
              <a:spcAft>
                <a:spcPts val="0"/>
              </a:spcAft>
              <a:buClr>
                <a:schemeClr val="dk1"/>
              </a:buClr>
              <a:buSzPts val="2590"/>
              <a:buChar char="•"/>
            </a:pPr>
            <a:r>
              <a:rPr lang="en-US" sz="2590"/>
              <a:t>distance learning, </a:t>
            </a:r>
            <a:endParaRPr/>
          </a:p>
          <a:p>
            <a:pPr marL="228600" lvl="0" indent="-228600" algn="just" rtl="0">
              <a:lnSpc>
                <a:spcPct val="80000"/>
              </a:lnSpc>
              <a:spcBef>
                <a:spcPts val="1000"/>
              </a:spcBef>
              <a:spcAft>
                <a:spcPts val="0"/>
              </a:spcAft>
              <a:buClr>
                <a:schemeClr val="dk1"/>
              </a:buClr>
              <a:buSzPts val="2590"/>
              <a:buChar char="•"/>
            </a:pPr>
            <a:r>
              <a:rPr lang="en-US" sz="2590"/>
              <a:t>entertainment video, and </a:t>
            </a:r>
            <a:endParaRPr/>
          </a:p>
          <a:p>
            <a:pPr marL="228600" lvl="0" indent="-228600" algn="just" rtl="0">
              <a:lnSpc>
                <a:spcPct val="80000"/>
              </a:lnSpc>
              <a:spcBef>
                <a:spcPts val="1000"/>
              </a:spcBef>
              <a:spcAft>
                <a:spcPts val="0"/>
              </a:spcAft>
              <a:buClr>
                <a:schemeClr val="dk1"/>
              </a:buClr>
              <a:buSzPts val="2590"/>
              <a:buChar char="•"/>
            </a:pPr>
            <a:r>
              <a:rPr lang="en-US" sz="2590"/>
              <a:t>videoconferencing. </a:t>
            </a:r>
            <a:endParaRPr/>
          </a:p>
          <a:p>
            <a:pPr marL="228600" lvl="0" indent="-228600" algn="just" rtl="0">
              <a:lnSpc>
                <a:spcPct val="80000"/>
              </a:lnSpc>
              <a:spcBef>
                <a:spcPts val="1000"/>
              </a:spcBef>
              <a:spcAft>
                <a:spcPts val="0"/>
              </a:spcAft>
              <a:buClr>
                <a:schemeClr val="dk1"/>
              </a:buClr>
              <a:buSzPts val="2590"/>
              <a:buChar char="•"/>
            </a:pPr>
            <a:r>
              <a:rPr lang="en-US" sz="2590"/>
              <a:t>Future, unforeseen applications are also sure to arise and make ever-increasing demands on the bandwidth available in the last mile.</a:t>
            </a:r>
            <a:endParaRPr sz="259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8" name="Google Shape;288;p37"/>
          <p:cNvSpPr txBox="1">
            <a:spLocks noGrp="1"/>
          </p:cNvSpPr>
          <p:nvPr>
            <p:ph type="body" idx="1"/>
          </p:nvPr>
        </p:nvSpPr>
        <p:spPr>
          <a:xfrm>
            <a:off x="397844" y="296661"/>
            <a:ext cx="11396312" cy="5888205"/>
          </a:xfrm>
          <a:prstGeom prst="rect">
            <a:avLst/>
          </a:prstGeom>
          <a:noFill/>
          <a:ln>
            <a:noFill/>
          </a:ln>
        </p:spPr>
        <p:txBody>
          <a:bodyPr spcFirstLastPara="1" wrap="square" lIns="91425" tIns="45700" rIns="91425" bIns="45700" anchor="t" anchorCtr="0">
            <a:normAutofit/>
          </a:bodyPr>
          <a:lstStyle/>
          <a:p>
            <a:pPr marL="228600" lvl="0" indent="-228600" algn="just" rtl="0">
              <a:lnSpc>
                <a:spcPct val="70000"/>
              </a:lnSpc>
              <a:spcBef>
                <a:spcPts val="0"/>
              </a:spcBef>
              <a:spcAft>
                <a:spcPts val="0"/>
              </a:spcAft>
              <a:buClr>
                <a:schemeClr val="dk1"/>
              </a:buClr>
              <a:buSzPts val="2590"/>
              <a:buChar char="•"/>
            </a:pPr>
            <a:r>
              <a:rPr lang="en-US" sz="2590" dirty="0"/>
              <a:t>At a broad level, these services can be classified based on three major criteria. </a:t>
            </a:r>
            <a:endParaRPr dirty="0"/>
          </a:p>
          <a:p>
            <a:pPr marL="228600" lvl="0" indent="-228600" algn="just" rtl="0">
              <a:lnSpc>
                <a:spcPct val="70000"/>
              </a:lnSpc>
              <a:spcBef>
                <a:spcPts val="1000"/>
              </a:spcBef>
              <a:spcAft>
                <a:spcPts val="0"/>
              </a:spcAft>
              <a:buClr>
                <a:schemeClr val="dk1"/>
              </a:buClr>
              <a:buSzPts val="2590"/>
              <a:buChar char="•"/>
            </a:pPr>
            <a:r>
              <a:rPr lang="en-US" sz="2590" dirty="0"/>
              <a:t>The first is the </a:t>
            </a:r>
            <a:r>
              <a:rPr lang="en-US" sz="2590" u="sng" dirty="0"/>
              <a:t>bandwidth requirement- </a:t>
            </a:r>
            <a:r>
              <a:rPr lang="en-US" sz="2590" dirty="0"/>
              <a:t>which can vary from a few kilohertz for telephony to tens of megabits per second per video stream or even tens of gigabits per second for high-speed leased lines. </a:t>
            </a:r>
            <a:endParaRPr dirty="0"/>
          </a:p>
          <a:p>
            <a:pPr marL="228600" lvl="0" indent="-228600" algn="just" rtl="0">
              <a:lnSpc>
                <a:spcPct val="70000"/>
              </a:lnSpc>
              <a:spcBef>
                <a:spcPts val="1000"/>
              </a:spcBef>
              <a:spcAft>
                <a:spcPts val="0"/>
              </a:spcAft>
              <a:buClr>
                <a:schemeClr val="dk1"/>
              </a:buClr>
              <a:buSzPts val="2590"/>
              <a:buChar char="•"/>
            </a:pPr>
            <a:r>
              <a:rPr lang="en-US" sz="2590" dirty="0"/>
              <a:t>The second is whether this requirement is </a:t>
            </a:r>
            <a:endParaRPr dirty="0"/>
          </a:p>
          <a:p>
            <a:pPr marL="0" lvl="0" indent="0" algn="just" rtl="0">
              <a:lnSpc>
                <a:spcPct val="70000"/>
              </a:lnSpc>
              <a:spcBef>
                <a:spcPts val="1000"/>
              </a:spcBef>
              <a:spcAft>
                <a:spcPts val="0"/>
              </a:spcAft>
              <a:buClr>
                <a:schemeClr val="dk1"/>
              </a:buClr>
              <a:buSzPts val="2590"/>
              <a:buNone/>
            </a:pPr>
            <a:r>
              <a:rPr lang="en-US" sz="2590" i="1" dirty="0"/>
              <a:t>    -</a:t>
            </a:r>
            <a:r>
              <a:rPr lang="en-US" sz="2590" i="1" u="sng" dirty="0"/>
              <a:t>symmetric </a:t>
            </a:r>
            <a:r>
              <a:rPr lang="en-US" sz="2590" u="sng" dirty="0"/>
              <a:t>(two way), </a:t>
            </a:r>
            <a:r>
              <a:rPr lang="en-US" sz="2590" dirty="0"/>
              <a:t>for example, videoconferencing, or </a:t>
            </a:r>
            <a:endParaRPr dirty="0"/>
          </a:p>
          <a:p>
            <a:pPr marL="0" lvl="0" indent="0" algn="just" rtl="0">
              <a:lnSpc>
                <a:spcPct val="70000"/>
              </a:lnSpc>
              <a:spcBef>
                <a:spcPts val="1000"/>
              </a:spcBef>
              <a:spcAft>
                <a:spcPts val="0"/>
              </a:spcAft>
              <a:buClr>
                <a:schemeClr val="dk1"/>
              </a:buClr>
              <a:buSzPts val="2590"/>
              <a:buNone/>
            </a:pPr>
            <a:r>
              <a:rPr lang="en-US" sz="2590" i="1" dirty="0"/>
              <a:t>    -</a:t>
            </a:r>
            <a:r>
              <a:rPr lang="en-US" sz="2590" i="1" u="sng" dirty="0"/>
              <a:t>asymmetric </a:t>
            </a:r>
            <a:r>
              <a:rPr lang="en-US" sz="2590" u="sng" dirty="0"/>
              <a:t>(one way), </a:t>
            </a:r>
            <a:r>
              <a:rPr lang="en-US" sz="2590" dirty="0"/>
              <a:t>for example, broadcast video. </a:t>
            </a:r>
            <a:endParaRPr dirty="0"/>
          </a:p>
          <a:p>
            <a:pPr marL="228600" lvl="0" indent="-228600" algn="just" rtl="0">
              <a:lnSpc>
                <a:spcPct val="70000"/>
              </a:lnSpc>
              <a:spcBef>
                <a:spcPts val="1000"/>
              </a:spcBef>
              <a:spcAft>
                <a:spcPts val="0"/>
              </a:spcAft>
              <a:buClr>
                <a:schemeClr val="dk1"/>
              </a:buClr>
              <a:buSzPts val="2590"/>
              <a:buChar char="•"/>
            </a:pPr>
            <a:r>
              <a:rPr lang="en-US" sz="2590" dirty="0"/>
              <a:t>Today, while most business services are symmetric, other services tend to be asymmetric, with more bandwidth needed from the service provider to the user (the downstream direction) than from the user to the service provider (the upstream direction). </a:t>
            </a:r>
            <a:endParaRPr dirty="0"/>
          </a:p>
          <a:p>
            <a:pPr marL="228600" lvl="0" indent="-228600" algn="just" rtl="0">
              <a:lnSpc>
                <a:spcPct val="70000"/>
              </a:lnSpc>
              <a:spcBef>
                <a:spcPts val="1000"/>
              </a:spcBef>
              <a:spcAft>
                <a:spcPts val="0"/>
              </a:spcAft>
              <a:buClr>
                <a:schemeClr val="dk1"/>
              </a:buClr>
              <a:buSzPts val="2590"/>
              <a:buChar char="•"/>
            </a:pPr>
            <a:r>
              <a:rPr lang="en-US" sz="2590" dirty="0"/>
              <a:t>The last criterion is whether the service is inherently </a:t>
            </a:r>
            <a:r>
              <a:rPr lang="en-US" sz="2590" u="sng" dirty="0"/>
              <a:t>broadcast,</a:t>
            </a:r>
            <a:r>
              <a:rPr lang="en-US" sz="2590" dirty="0"/>
              <a:t> where every user gets the same information, for example, broadcast video, or whether the service is </a:t>
            </a:r>
            <a:r>
              <a:rPr lang="en-US" sz="2590" u="sng" dirty="0"/>
              <a:t>switched,</a:t>
            </a:r>
            <a:r>
              <a:rPr lang="en-US" sz="2590" dirty="0"/>
              <a:t> where different users get different information, as is the case with Internet access.</a:t>
            </a:r>
            <a:endParaRPr dirty="0"/>
          </a:p>
          <a:p>
            <a:pPr marL="228600" lvl="0" indent="-228600" algn="just" rtl="0">
              <a:lnSpc>
                <a:spcPct val="70000"/>
              </a:lnSpc>
              <a:spcBef>
                <a:spcPts val="1000"/>
              </a:spcBef>
              <a:spcAft>
                <a:spcPts val="0"/>
              </a:spcAft>
              <a:buClr>
                <a:schemeClr val="dk1"/>
              </a:buClr>
              <a:buSzPts val="2590"/>
              <a:buChar char="•"/>
            </a:pPr>
            <a:r>
              <a:rPr lang="en-US" sz="2590" dirty="0"/>
              <a:t>Here, You have to study different types of existing and emerging access network architectures.</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pic>
        <p:nvPicPr>
          <p:cNvPr id="295" name="Google Shape;295;p38"/>
          <p:cNvPicPr preferRelativeResize="0"/>
          <p:nvPr/>
        </p:nvPicPr>
        <p:blipFill rotWithShape="1">
          <a:blip r:embed="rId3">
            <a:alphaModFix/>
          </a:blip>
          <a:srcRect/>
          <a:stretch/>
        </p:blipFill>
        <p:spPr>
          <a:xfrm>
            <a:off x="1704914" y="1027906"/>
            <a:ext cx="8932413" cy="435133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9"/>
          <p:cNvSpPr txBox="1">
            <a:spLocks noGrp="1"/>
          </p:cNvSpPr>
          <p:nvPr>
            <p:ph type="title"/>
          </p:nvPr>
        </p:nvSpPr>
        <p:spPr>
          <a:xfrm>
            <a:off x="1981200" y="274638"/>
            <a:ext cx="8229600" cy="563562"/>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ts val="3959"/>
              <a:buFont typeface="Calibri"/>
              <a:buNone/>
            </a:pPr>
            <a:r>
              <a:rPr lang="en-US" sz="3959" b="1"/>
              <a:t>Network Architecture Overview</a:t>
            </a:r>
            <a:endParaRPr sz="3959"/>
          </a:p>
        </p:txBody>
      </p:sp>
      <p:pic>
        <p:nvPicPr>
          <p:cNvPr id="301" name="Google Shape;301;p39"/>
          <p:cNvPicPr preferRelativeResize="0">
            <a:picLocks noGrp="1"/>
          </p:cNvPicPr>
          <p:nvPr>
            <p:ph type="body" idx="1"/>
          </p:nvPr>
        </p:nvPicPr>
        <p:blipFill rotWithShape="1">
          <a:blip r:embed="rId3">
            <a:alphaModFix/>
          </a:blip>
          <a:srcRect/>
          <a:stretch/>
        </p:blipFill>
        <p:spPr>
          <a:xfrm>
            <a:off x="1838425" y="1143000"/>
            <a:ext cx="8595360" cy="5715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AE643AF-8029-C1A2-681A-4846EF581974}"/>
              </a:ext>
            </a:extLst>
          </p:cNvPr>
          <p:cNvPicPr>
            <a:picLocks noChangeAspect="1"/>
          </p:cNvPicPr>
          <p:nvPr/>
        </p:nvPicPr>
        <p:blipFill>
          <a:blip r:embed="rId2"/>
          <a:stretch>
            <a:fillRect/>
          </a:stretch>
        </p:blipFill>
        <p:spPr>
          <a:xfrm>
            <a:off x="678749" y="820018"/>
            <a:ext cx="11102870" cy="1711425"/>
          </a:xfrm>
          <a:prstGeom prst="rect">
            <a:avLst/>
          </a:prstGeom>
        </p:spPr>
      </p:pic>
    </p:spTree>
    <p:extLst>
      <p:ext uri="{BB962C8B-B14F-4D97-AF65-F5344CB8AC3E}">
        <p14:creationId xmlns:p14="http://schemas.microsoft.com/office/powerpoint/2010/main" val="9655313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0"/>
          <p:cNvSpPr txBox="1">
            <a:spLocks noGrp="1"/>
          </p:cNvSpPr>
          <p:nvPr>
            <p:ph type="title"/>
          </p:nvPr>
        </p:nvSpPr>
        <p:spPr>
          <a:xfrm>
            <a:off x="1981200" y="274638"/>
            <a:ext cx="8229600" cy="411162"/>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ts val="3959"/>
              <a:buFont typeface="Calibri"/>
              <a:buNone/>
            </a:pPr>
            <a:r>
              <a:rPr lang="en-US" sz="3959" b="1"/>
              <a:t>Network Architecture Overview</a:t>
            </a:r>
            <a:endParaRPr sz="3959"/>
          </a:p>
        </p:txBody>
      </p:sp>
      <p:sp>
        <p:nvSpPr>
          <p:cNvPr id="307" name="Google Shape;307;p40"/>
          <p:cNvSpPr txBox="1">
            <a:spLocks noGrp="1"/>
          </p:cNvSpPr>
          <p:nvPr>
            <p:ph type="body" idx="1"/>
          </p:nvPr>
        </p:nvSpPr>
        <p:spPr>
          <a:xfrm>
            <a:off x="91440" y="685801"/>
            <a:ext cx="12006073" cy="6281928"/>
          </a:xfrm>
          <a:prstGeom prst="rect">
            <a:avLst/>
          </a:prstGeom>
          <a:noFill/>
          <a:ln>
            <a:noFill/>
          </a:ln>
        </p:spPr>
        <p:txBody>
          <a:bodyPr spcFirstLastPara="1" wrap="square" lIns="91425" tIns="45700" rIns="91425" bIns="45700" anchor="t" anchorCtr="0">
            <a:noAutofit/>
          </a:bodyPr>
          <a:lstStyle/>
          <a:p>
            <a:pPr marL="228600" lvl="0" indent="-228600" algn="just" rtl="0">
              <a:lnSpc>
                <a:spcPct val="90000"/>
              </a:lnSpc>
              <a:spcBef>
                <a:spcPts val="0"/>
              </a:spcBef>
              <a:spcAft>
                <a:spcPts val="0"/>
              </a:spcAft>
              <a:buClr>
                <a:schemeClr val="dk1"/>
              </a:buClr>
              <a:buSzPts val="2400"/>
              <a:buChar char="•"/>
            </a:pPr>
            <a:r>
              <a:rPr lang="en-US" sz="2400"/>
              <a:t>In broad terms, an access network consists of a hub, remote nodes (RNs), and network interface units (NIUs), as shown in Figure 11.1. </a:t>
            </a:r>
            <a:endParaRPr/>
          </a:p>
          <a:p>
            <a:pPr marL="228600" lvl="0" indent="-228600" algn="just" rtl="0">
              <a:lnSpc>
                <a:spcPct val="90000"/>
              </a:lnSpc>
              <a:spcBef>
                <a:spcPts val="1000"/>
              </a:spcBef>
              <a:spcAft>
                <a:spcPts val="0"/>
              </a:spcAft>
              <a:buClr>
                <a:schemeClr val="dk1"/>
              </a:buClr>
              <a:buSzPts val="2400"/>
              <a:buChar char="•"/>
            </a:pPr>
            <a:r>
              <a:rPr lang="en-US" sz="2400"/>
              <a:t>In the case of a </a:t>
            </a:r>
            <a:r>
              <a:rPr lang="en-US" sz="2400" u="sng"/>
              <a:t>telephone company</a:t>
            </a:r>
            <a:r>
              <a:rPr lang="en-US" sz="2400"/>
              <a:t>, the </a:t>
            </a:r>
            <a:r>
              <a:rPr lang="en-US" sz="2400" u="sng"/>
              <a:t>hub is a central office </a:t>
            </a:r>
            <a:r>
              <a:rPr lang="en-US" sz="2400"/>
              <a:t>(also called a local exchange in many parts of the world), and </a:t>
            </a:r>
            <a:endParaRPr/>
          </a:p>
          <a:p>
            <a:pPr marL="228600" lvl="0" indent="-228600" algn="just" rtl="0">
              <a:lnSpc>
                <a:spcPct val="90000"/>
              </a:lnSpc>
              <a:spcBef>
                <a:spcPts val="1000"/>
              </a:spcBef>
              <a:spcAft>
                <a:spcPts val="0"/>
              </a:spcAft>
              <a:buClr>
                <a:schemeClr val="dk1"/>
              </a:buClr>
              <a:buSzPts val="2400"/>
              <a:buChar char="•"/>
            </a:pPr>
            <a:r>
              <a:rPr lang="en-US" sz="2400"/>
              <a:t>In the case of a </a:t>
            </a:r>
            <a:r>
              <a:rPr lang="en-US" sz="2400" u="sng"/>
              <a:t>cable company</a:t>
            </a:r>
            <a:r>
              <a:rPr lang="en-US" sz="2400"/>
              <a:t>, it is called a </a:t>
            </a:r>
            <a:r>
              <a:rPr lang="en-US" sz="2400" u="sng"/>
              <a:t>head end</a:t>
            </a:r>
            <a:r>
              <a:rPr lang="en-US" sz="2400"/>
              <a:t>. </a:t>
            </a:r>
            <a:endParaRPr/>
          </a:p>
          <a:p>
            <a:pPr marL="228600" lvl="0" indent="-228600" algn="just" rtl="0">
              <a:lnSpc>
                <a:spcPct val="90000"/>
              </a:lnSpc>
              <a:spcBef>
                <a:spcPts val="1000"/>
              </a:spcBef>
              <a:spcAft>
                <a:spcPts val="0"/>
              </a:spcAft>
              <a:buClr>
                <a:schemeClr val="dk1"/>
              </a:buClr>
              <a:buSzPts val="2400"/>
              <a:buChar char="•"/>
            </a:pPr>
            <a:r>
              <a:rPr lang="en-US" sz="2400"/>
              <a:t>Each </a:t>
            </a:r>
            <a:r>
              <a:rPr lang="en-US" sz="2400" u="sng"/>
              <a:t>hub</a:t>
            </a:r>
            <a:r>
              <a:rPr lang="en-US" sz="2400"/>
              <a:t> </a:t>
            </a:r>
            <a:r>
              <a:rPr lang="en-US" sz="2400" u="sng"/>
              <a:t>serves</a:t>
            </a:r>
            <a:r>
              <a:rPr lang="en-US" sz="2400"/>
              <a:t> several homes or businesses </a:t>
            </a:r>
            <a:r>
              <a:rPr lang="en-US" sz="2400" u="sng"/>
              <a:t>via the NIUs</a:t>
            </a:r>
            <a:r>
              <a:rPr lang="en-US" sz="2400"/>
              <a:t>. </a:t>
            </a:r>
            <a:endParaRPr/>
          </a:p>
          <a:p>
            <a:pPr marL="228600" lvl="0" indent="-228600" algn="just" rtl="0">
              <a:lnSpc>
                <a:spcPct val="90000"/>
              </a:lnSpc>
              <a:spcBef>
                <a:spcPts val="1000"/>
              </a:spcBef>
              <a:spcAft>
                <a:spcPts val="0"/>
              </a:spcAft>
              <a:buClr>
                <a:schemeClr val="dk1"/>
              </a:buClr>
              <a:buSzPts val="2400"/>
              <a:buChar char="•"/>
            </a:pPr>
            <a:r>
              <a:rPr lang="en-US" sz="2400"/>
              <a:t>An </a:t>
            </a:r>
            <a:r>
              <a:rPr lang="en-US" sz="2400" u="sng"/>
              <a:t>NIU</a:t>
            </a:r>
            <a:r>
              <a:rPr lang="en-US" sz="2400"/>
              <a:t> either may be </a:t>
            </a:r>
            <a:r>
              <a:rPr lang="en-US" sz="2400" u="sng"/>
              <a:t>located</a:t>
            </a:r>
            <a:r>
              <a:rPr lang="en-US" sz="2400"/>
              <a:t> in a </a:t>
            </a:r>
            <a:r>
              <a:rPr lang="en-US" sz="2400" u="sng"/>
              <a:t>subscriber location </a:t>
            </a:r>
            <a:r>
              <a:rPr lang="en-US" sz="2400"/>
              <a:t>or may itself serve several subscribers. </a:t>
            </a:r>
            <a:endParaRPr/>
          </a:p>
          <a:p>
            <a:pPr marL="228600" lvl="0" indent="-228600" algn="just" rtl="0">
              <a:lnSpc>
                <a:spcPct val="90000"/>
              </a:lnSpc>
              <a:spcBef>
                <a:spcPts val="1000"/>
              </a:spcBef>
              <a:spcAft>
                <a:spcPts val="0"/>
              </a:spcAft>
              <a:buClr>
                <a:schemeClr val="dk1"/>
              </a:buClr>
              <a:buSzPts val="2400"/>
              <a:buChar char="•"/>
            </a:pPr>
            <a:r>
              <a:rPr lang="en-US" sz="2400"/>
              <a:t>The hub itself may be part of a </a:t>
            </a:r>
            <a:r>
              <a:rPr lang="en-US" sz="2400" u="sng"/>
              <a:t>larger network</a:t>
            </a:r>
            <a:r>
              <a:rPr lang="en-US" sz="2400"/>
              <a:t>.</a:t>
            </a:r>
            <a:endParaRPr/>
          </a:p>
          <a:p>
            <a:pPr marL="228600" lvl="0" indent="-228600" algn="just" rtl="0">
              <a:lnSpc>
                <a:spcPct val="90000"/>
              </a:lnSpc>
              <a:spcBef>
                <a:spcPts val="1000"/>
              </a:spcBef>
              <a:spcAft>
                <a:spcPts val="0"/>
              </a:spcAft>
              <a:buClr>
                <a:schemeClr val="dk1"/>
              </a:buClr>
              <a:buSzPts val="2400"/>
              <a:buChar char="•"/>
            </a:pPr>
            <a:r>
              <a:rPr lang="en-US" sz="2400"/>
              <a:t>Hub acts as the </a:t>
            </a:r>
            <a:r>
              <a:rPr lang="en-US" sz="2400" u="sng"/>
              <a:t>source of data to the NIUs </a:t>
            </a:r>
            <a:r>
              <a:rPr lang="en-US" sz="2400"/>
              <a:t>and the </a:t>
            </a:r>
            <a:r>
              <a:rPr lang="en-US" sz="2400" u="sng"/>
              <a:t>sink of data from the NIUs</a:t>
            </a:r>
            <a:r>
              <a:rPr lang="en-US" sz="2400"/>
              <a:t>. </a:t>
            </a:r>
            <a:endParaRPr/>
          </a:p>
          <a:p>
            <a:pPr marL="228600" lvl="0" indent="-228600" algn="just" rtl="0">
              <a:lnSpc>
                <a:spcPct val="90000"/>
              </a:lnSpc>
              <a:spcBef>
                <a:spcPts val="1000"/>
              </a:spcBef>
              <a:spcAft>
                <a:spcPts val="0"/>
              </a:spcAft>
              <a:buClr>
                <a:schemeClr val="dk1"/>
              </a:buClr>
              <a:buSzPts val="2400"/>
              <a:buChar char="•"/>
            </a:pPr>
            <a:r>
              <a:rPr lang="en-US" sz="2400"/>
              <a:t>In many cases, rather than running cables from the hub to each individual NIU, another </a:t>
            </a:r>
            <a:r>
              <a:rPr lang="en-US" sz="2400" u="sng"/>
              <a:t>hierarchical level </a:t>
            </a:r>
            <a:r>
              <a:rPr lang="en-US" sz="2400"/>
              <a:t>is introduced between the </a:t>
            </a:r>
            <a:r>
              <a:rPr lang="en-US" sz="2400" u="sng"/>
              <a:t>hub and the NIUs</a:t>
            </a:r>
            <a:r>
              <a:rPr lang="en-US" sz="2400"/>
              <a:t>.</a:t>
            </a:r>
            <a:endParaRPr/>
          </a:p>
          <a:p>
            <a:pPr marL="228600" lvl="0" indent="-228600" algn="just" rtl="0">
              <a:lnSpc>
                <a:spcPct val="90000"/>
              </a:lnSpc>
              <a:spcBef>
                <a:spcPts val="1000"/>
              </a:spcBef>
              <a:spcAft>
                <a:spcPts val="0"/>
              </a:spcAft>
              <a:buClr>
                <a:schemeClr val="dk1"/>
              </a:buClr>
              <a:buSzPts val="2400"/>
              <a:buChar char="•"/>
            </a:pPr>
            <a:r>
              <a:rPr lang="en-US" sz="2400"/>
              <a:t>Each </a:t>
            </a:r>
            <a:r>
              <a:rPr lang="en-US" sz="2400" u="sng"/>
              <a:t>hub</a:t>
            </a:r>
            <a:r>
              <a:rPr lang="en-US" sz="2400"/>
              <a:t> may be connected to several </a:t>
            </a:r>
            <a:r>
              <a:rPr lang="en-US" sz="2400" u="sng"/>
              <a:t>RNs</a:t>
            </a:r>
            <a:r>
              <a:rPr lang="en-US" sz="2400"/>
              <a:t> deployed in the field, with each RN in turn serving a separate set of NIUs. </a:t>
            </a:r>
            <a:endParaRPr/>
          </a:p>
          <a:p>
            <a:pPr marL="228600" lvl="0" indent="-228600" algn="just" rtl="0">
              <a:lnSpc>
                <a:spcPct val="90000"/>
              </a:lnSpc>
              <a:spcBef>
                <a:spcPts val="1000"/>
              </a:spcBef>
              <a:spcAft>
                <a:spcPts val="0"/>
              </a:spcAft>
              <a:buClr>
                <a:schemeClr val="dk1"/>
              </a:buClr>
              <a:buSzPts val="2400"/>
              <a:buChar char="•"/>
            </a:pPr>
            <a:r>
              <a:rPr lang="en-US" sz="2400"/>
              <a:t>The </a:t>
            </a:r>
            <a:r>
              <a:rPr lang="en-US" sz="2400" u="sng"/>
              <a:t>network</a:t>
            </a:r>
            <a:r>
              <a:rPr lang="en-US" sz="2400"/>
              <a:t> between the </a:t>
            </a:r>
            <a:r>
              <a:rPr lang="en-US" sz="2400" u="sng"/>
              <a:t>hub and the RN </a:t>
            </a:r>
            <a:r>
              <a:rPr lang="en-US" sz="2400"/>
              <a:t>is called the </a:t>
            </a:r>
            <a:r>
              <a:rPr lang="en-US" sz="2400" u="sng"/>
              <a:t>feeder network</a:t>
            </a:r>
            <a:r>
              <a:rPr lang="en-US" sz="2400"/>
              <a:t>, and the network between the </a:t>
            </a:r>
            <a:r>
              <a:rPr lang="en-US" sz="2400" u="sng"/>
              <a:t>RN and the NIUs </a:t>
            </a:r>
            <a:r>
              <a:rPr lang="en-US" sz="2400"/>
              <a:t>is called the </a:t>
            </a:r>
            <a:r>
              <a:rPr lang="en-US" sz="2400" u="sng"/>
              <a:t>distribution network</a:t>
            </a:r>
            <a:r>
              <a:rPr lang="en-US" sz="2400"/>
              <a: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3" name="Google Shape;313;p41"/>
          <p:cNvPicPr preferRelativeResize="0">
            <a:picLocks noGrp="1"/>
          </p:cNvPicPr>
          <p:nvPr>
            <p:ph type="body" idx="1"/>
          </p:nvPr>
        </p:nvPicPr>
        <p:blipFill rotWithShape="1">
          <a:blip r:embed="rId3">
            <a:alphaModFix/>
          </a:blip>
          <a:srcRect/>
          <a:stretch/>
        </p:blipFill>
        <p:spPr>
          <a:xfrm>
            <a:off x="1562100" y="228600"/>
            <a:ext cx="8801100" cy="3200400"/>
          </a:xfrm>
          <a:prstGeom prst="rect">
            <a:avLst/>
          </a:prstGeom>
          <a:noFill/>
          <a:ln>
            <a:noFill/>
          </a:ln>
        </p:spPr>
      </p:pic>
      <p:sp>
        <p:nvSpPr>
          <p:cNvPr id="314" name="Google Shape;314;p41"/>
          <p:cNvSpPr txBox="1"/>
          <p:nvPr/>
        </p:nvSpPr>
        <p:spPr>
          <a:xfrm>
            <a:off x="603504" y="3592005"/>
            <a:ext cx="11009376" cy="2677656"/>
          </a:xfrm>
          <a:prstGeom prst="rect">
            <a:avLst/>
          </a:prstGeom>
          <a:noFill/>
          <a:ln>
            <a:noFill/>
          </a:ln>
        </p:spPr>
        <p:txBody>
          <a:bodyPr spcFirstLastPara="1" wrap="square" lIns="91425" tIns="45700" rIns="91425" bIns="45700" anchor="t" anchorCtr="0">
            <a:spAutoFit/>
          </a:bodyPr>
          <a:lstStyle/>
          <a:p>
            <a:pPr marL="342900" marR="0" lvl="0" indent="-342900" algn="just" rtl="0">
              <a:spcBef>
                <a:spcPts val="0"/>
              </a:spcBef>
              <a:spcAft>
                <a:spcPts val="0"/>
              </a:spcAft>
              <a:buClr>
                <a:schemeClr val="dk1"/>
              </a:buClr>
              <a:buSzPts val="2400"/>
              <a:buFont typeface="Arial"/>
              <a:buChar char="•"/>
            </a:pPr>
            <a:r>
              <a:rPr lang="en-US" sz="2400">
                <a:solidFill>
                  <a:schemeClr val="dk1"/>
                </a:solidFill>
                <a:latin typeface="Calibri"/>
                <a:ea typeface="Calibri"/>
                <a:cs typeface="Calibri"/>
                <a:sym typeface="Calibri"/>
              </a:rPr>
              <a:t>The </a:t>
            </a:r>
            <a:r>
              <a:rPr lang="en-US" sz="2400" u="sng">
                <a:solidFill>
                  <a:schemeClr val="dk1"/>
                </a:solidFill>
                <a:latin typeface="Calibri"/>
                <a:ea typeface="Calibri"/>
                <a:cs typeface="Calibri"/>
                <a:sym typeface="Calibri"/>
              </a:rPr>
              <a:t>telephone network </a:t>
            </a:r>
            <a:r>
              <a:rPr lang="en-US" sz="2400">
                <a:solidFill>
                  <a:schemeClr val="dk1"/>
                </a:solidFill>
                <a:latin typeface="Calibri"/>
                <a:ea typeface="Calibri"/>
                <a:cs typeface="Calibri"/>
                <a:sym typeface="Calibri"/>
              </a:rPr>
              <a:t>is a </a:t>
            </a:r>
            <a:r>
              <a:rPr lang="en-US" sz="2400" u="sng">
                <a:solidFill>
                  <a:schemeClr val="dk1"/>
                </a:solidFill>
                <a:latin typeface="Calibri"/>
                <a:ea typeface="Calibri"/>
                <a:cs typeface="Calibri"/>
                <a:sym typeface="Calibri"/>
              </a:rPr>
              <a:t>switched network </a:t>
            </a:r>
            <a:r>
              <a:rPr lang="en-US" sz="2400">
                <a:solidFill>
                  <a:schemeClr val="dk1"/>
                </a:solidFill>
                <a:latin typeface="Calibri"/>
                <a:ea typeface="Calibri"/>
                <a:cs typeface="Calibri"/>
                <a:sym typeface="Calibri"/>
              </a:rPr>
              <a:t>that provides </a:t>
            </a:r>
            <a:r>
              <a:rPr lang="en-US" sz="2400" u="sng">
                <a:solidFill>
                  <a:schemeClr val="dk1"/>
                </a:solidFill>
                <a:latin typeface="Calibri"/>
                <a:ea typeface="Calibri"/>
                <a:cs typeface="Calibri"/>
                <a:sym typeface="Calibri"/>
              </a:rPr>
              <a:t>dedicated bandwidth </a:t>
            </a:r>
            <a:r>
              <a:rPr lang="en-US" sz="2400">
                <a:solidFill>
                  <a:schemeClr val="dk1"/>
                </a:solidFill>
                <a:latin typeface="Calibri"/>
                <a:ea typeface="Calibri"/>
                <a:cs typeface="Calibri"/>
                <a:sym typeface="Calibri"/>
              </a:rPr>
              <a:t>to </a:t>
            </a:r>
            <a:r>
              <a:rPr lang="en-US" sz="2400" u="sng">
                <a:solidFill>
                  <a:schemeClr val="dk1"/>
                </a:solidFill>
                <a:latin typeface="Calibri"/>
                <a:ea typeface="Calibri"/>
                <a:cs typeface="Calibri"/>
                <a:sym typeface="Calibri"/>
              </a:rPr>
              <a:t>each user. </a:t>
            </a:r>
            <a:endParaRPr/>
          </a:p>
          <a:p>
            <a:pPr marL="342900" marR="0" lvl="0" indent="-342900" algn="just" rtl="0">
              <a:spcBef>
                <a:spcPts val="0"/>
              </a:spcBef>
              <a:spcAft>
                <a:spcPts val="0"/>
              </a:spcAft>
              <a:buClr>
                <a:schemeClr val="dk1"/>
              </a:buClr>
              <a:buSzPts val="2400"/>
              <a:buFont typeface="Arial"/>
              <a:buChar char="•"/>
            </a:pPr>
            <a:r>
              <a:rPr lang="en-US" sz="2400">
                <a:solidFill>
                  <a:schemeClr val="dk1"/>
                </a:solidFill>
                <a:latin typeface="Calibri"/>
                <a:ea typeface="Calibri"/>
                <a:cs typeface="Calibri"/>
                <a:sym typeface="Calibri"/>
              </a:rPr>
              <a:t>The </a:t>
            </a:r>
            <a:r>
              <a:rPr lang="en-US" sz="2400" u="sng">
                <a:solidFill>
                  <a:schemeClr val="dk1"/>
                </a:solidFill>
                <a:latin typeface="Calibri"/>
                <a:ea typeface="Calibri"/>
                <a:cs typeface="Calibri"/>
                <a:sym typeface="Calibri"/>
              </a:rPr>
              <a:t>cable network </a:t>
            </a:r>
            <a:r>
              <a:rPr lang="en-US" sz="2400">
                <a:solidFill>
                  <a:schemeClr val="dk1"/>
                </a:solidFill>
                <a:latin typeface="Calibri"/>
                <a:ea typeface="Calibri"/>
                <a:cs typeface="Calibri"/>
                <a:sym typeface="Calibri"/>
              </a:rPr>
              <a:t>is a </a:t>
            </a:r>
            <a:r>
              <a:rPr lang="en-US" sz="2400" u="sng">
                <a:solidFill>
                  <a:schemeClr val="dk1"/>
                </a:solidFill>
                <a:latin typeface="Calibri"/>
                <a:ea typeface="Calibri"/>
                <a:cs typeface="Calibri"/>
                <a:sym typeface="Calibri"/>
              </a:rPr>
              <a:t>broadcast network</a:t>
            </a:r>
            <a:r>
              <a:rPr lang="en-US" sz="2400">
                <a:solidFill>
                  <a:schemeClr val="dk1"/>
                </a:solidFill>
                <a:latin typeface="Calibri"/>
                <a:ea typeface="Calibri"/>
                <a:cs typeface="Calibri"/>
                <a:sym typeface="Calibri"/>
              </a:rPr>
              <a:t>, with all </a:t>
            </a:r>
            <a:r>
              <a:rPr lang="en-US" sz="2400" u="sng">
                <a:solidFill>
                  <a:schemeClr val="dk1"/>
                </a:solidFill>
                <a:latin typeface="Calibri"/>
                <a:ea typeface="Calibri"/>
                <a:cs typeface="Calibri"/>
                <a:sym typeface="Calibri"/>
              </a:rPr>
              <a:t>NIUs sharing the total cable bandwidth.</a:t>
            </a:r>
            <a:endParaRPr/>
          </a:p>
          <a:p>
            <a:pPr marL="342900" marR="0" lvl="0" indent="-342900" algn="just" rtl="0">
              <a:spcBef>
                <a:spcPts val="0"/>
              </a:spcBef>
              <a:spcAft>
                <a:spcPts val="0"/>
              </a:spcAft>
              <a:buClr>
                <a:schemeClr val="dk1"/>
              </a:buClr>
              <a:buSzPts val="2400"/>
              <a:buFont typeface="Arial"/>
              <a:buChar char="•"/>
            </a:pPr>
            <a:r>
              <a:rPr lang="en-US" sz="2400">
                <a:solidFill>
                  <a:schemeClr val="dk1"/>
                </a:solidFill>
                <a:latin typeface="Calibri"/>
                <a:ea typeface="Calibri"/>
                <a:cs typeface="Calibri"/>
                <a:sym typeface="Calibri"/>
              </a:rPr>
              <a:t>A </a:t>
            </a:r>
            <a:r>
              <a:rPr lang="en-US" sz="2400" u="sng">
                <a:solidFill>
                  <a:schemeClr val="dk1"/>
                </a:solidFill>
                <a:latin typeface="Calibri"/>
                <a:ea typeface="Calibri"/>
                <a:cs typeface="Calibri"/>
                <a:sym typeface="Calibri"/>
              </a:rPr>
              <a:t>broadcast  WDM passive optical network (WPON)</a:t>
            </a:r>
            <a:r>
              <a:rPr lang="en-US" sz="2400">
                <a:solidFill>
                  <a:schemeClr val="dk1"/>
                </a:solidFill>
                <a:latin typeface="Calibri"/>
                <a:ea typeface="Calibri"/>
                <a:cs typeface="Calibri"/>
                <a:sym typeface="Calibri"/>
              </a:rPr>
              <a:t>, with each NIU assigned a separate wavelength, is an example of a </a:t>
            </a:r>
            <a:r>
              <a:rPr lang="en-US" sz="2400" u="sng">
                <a:solidFill>
                  <a:schemeClr val="dk1"/>
                </a:solidFill>
                <a:latin typeface="Calibri"/>
                <a:ea typeface="Calibri"/>
                <a:cs typeface="Calibri"/>
                <a:sym typeface="Calibri"/>
              </a:rPr>
              <a:t>broadcast network </a:t>
            </a:r>
            <a:r>
              <a:rPr lang="en-US" sz="2400">
                <a:solidFill>
                  <a:schemeClr val="dk1"/>
                </a:solidFill>
                <a:latin typeface="Calibri"/>
                <a:ea typeface="Calibri"/>
                <a:cs typeface="Calibri"/>
                <a:sym typeface="Calibri"/>
              </a:rPr>
              <a:t>but with </a:t>
            </a:r>
            <a:r>
              <a:rPr lang="en-US" sz="2400" u="sng">
                <a:solidFill>
                  <a:schemeClr val="dk1"/>
                </a:solidFill>
                <a:latin typeface="Calibri"/>
                <a:ea typeface="Calibri"/>
                <a:cs typeface="Calibri"/>
                <a:sym typeface="Calibri"/>
              </a:rPr>
              <a:t>dedicated bandwidth to each NIU.</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2"/>
          <p:cNvSpPr txBox="1">
            <a:spLocks noGrp="1"/>
          </p:cNvSpPr>
          <p:nvPr>
            <p:ph type="body" idx="1"/>
          </p:nvPr>
        </p:nvSpPr>
        <p:spPr>
          <a:xfrm>
            <a:off x="431800" y="228601"/>
            <a:ext cx="11252200" cy="346710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Today, </a:t>
            </a:r>
            <a:r>
              <a:rPr lang="en-US" u="sng"/>
              <a:t>two kinds of access networks </a:t>
            </a:r>
            <a:r>
              <a:rPr lang="en-US"/>
              <a:t>reach our homes: </a:t>
            </a:r>
            <a:r>
              <a:rPr lang="en-US" u="sng"/>
              <a:t>the telephone network and the cable network. </a:t>
            </a:r>
            <a:endParaRPr/>
          </a:p>
          <a:p>
            <a:pPr marL="228600" lvl="0" indent="-228600" algn="just" rtl="0">
              <a:lnSpc>
                <a:spcPct val="90000"/>
              </a:lnSpc>
              <a:spcBef>
                <a:spcPts val="1000"/>
              </a:spcBef>
              <a:spcAft>
                <a:spcPts val="0"/>
              </a:spcAft>
              <a:buClr>
                <a:schemeClr val="dk1"/>
              </a:buClr>
              <a:buSzPts val="2800"/>
              <a:buChar char="•"/>
            </a:pPr>
            <a:r>
              <a:rPr lang="en-US"/>
              <a:t>The telephone network runs over </a:t>
            </a:r>
            <a:r>
              <a:rPr lang="en-US" u="sng"/>
              <a:t>twisted-pair copper cable</a:t>
            </a:r>
            <a:r>
              <a:rPr lang="en-US"/>
              <a:t>. </a:t>
            </a:r>
            <a:endParaRPr/>
          </a:p>
          <a:p>
            <a:pPr marL="228600" lvl="0" indent="-228600" algn="just" rtl="0">
              <a:lnSpc>
                <a:spcPct val="90000"/>
              </a:lnSpc>
              <a:spcBef>
                <a:spcPts val="1000"/>
              </a:spcBef>
              <a:spcAft>
                <a:spcPts val="0"/>
              </a:spcAft>
              <a:buClr>
                <a:schemeClr val="dk1"/>
              </a:buClr>
              <a:buSzPts val="2800"/>
              <a:buChar char="•"/>
            </a:pPr>
            <a:r>
              <a:rPr lang="en-US"/>
              <a:t>It consists of </a:t>
            </a:r>
            <a:r>
              <a:rPr lang="en-US" u="sng"/>
              <a:t>point-to-point copper pairs </a:t>
            </a:r>
            <a:r>
              <a:rPr lang="en-US"/>
              <a:t>between the </a:t>
            </a:r>
            <a:r>
              <a:rPr lang="en-US" u="sng"/>
              <a:t>telco central office and the individual home. </a:t>
            </a:r>
            <a:endParaRPr/>
          </a:p>
        </p:txBody>
      </p:sp>
      <p:pic>
        <p:nvPicPr>
          <p:cNvPr id="320" name="Google Shape;320;p42"/>
          <p:cNvPicPr preferRelativeResize="0"/>
          <p:nvPr/>
        </p:nvPicPr>
        <p:blipFill rotWithShape="1">
          <a:blip r:embed="rId3">
            <a:alphaModFix/>
          </a:blip>
          <a:srcRect/>
          <a:stretch/>
        </p:blipFill>
        <p:spPr>
          <a:xfrm>
            <a:off x="3670301" y="2501900"/>
            <a:ext cx="7267575" cy="36322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3"/>
          <p:cNvSpPr txBox="1">
            <a:spLocks noGrp="1"/>
          </p:cNvSpPr>
          <p:nvPr>
            <p:ph type="body" idx="1"/>
          </p:nvPr>
        </p:nvSpPr>
        <p:spPr>
          <a:xfrm>
            <a:off x="-1" y="0"/>
            <a:ext cx="5342021" cy="6679933"/>
          </a:xfrm>
          <a:prstGeom prst="rect">
            <a:avLst/>
          </a:prstGeom>
          <a:noFill/>
          <a:ln>
            <a:noFill/>
          </a:ln>
        </p:spPr>
        <p:txBody>
          <a:bodyPr spcFirstLastPara="1" wrap="square" lIns="91425" tIns="45700" rIns="91425" bIns="45700" anchor="t" anchorCtr="0">
            <a:noAutofit/>
          </a:bodyPr>
          <a:lstStyle/>
          <a:p>
            <a:pPr marL="228600" lvl="0" indent="-228600" algn="just" rtl="0">
              <a:lnSpc>
                <a:spcPct val="90000"/>
              </a:lnSpc>
              <a:spcBef>
                <a:spcPts val="0"/>
              </a:spcBef>
              <a:spcAft>
                <a:spcPts val="0"/>
              </a:spcAft>
              <a:buClr>
                <a:schemeClr val="dk1"/>
              </a:buClr>
              <a:buSzPts val="2400"/>
              <a:buChar char="•"/>
            </a:pPr>
            <a:r>
              <a:rPr lang="en-US" sz="2400"/>
              <a:t>A typical cable network is shown in Figure 11.3. </a:t>
            </a:r>
            <a:endParaRPr/>
          </a:p>
          <a:p>
            <a:pPr marL="228600" lvl="0" indent="-228600" algn="just" rtl="0">
              <a:lnSpc>
                <a:spcPct val="90000"/>
              </a:lnSpc>
              <a:spcBef>
                <a:spcPts val="1000"/>
              </a:spcBef>
              <a:spcAft>
                <a:spcPts val="0"/>
              </a:spcAft>
              <a:buClr>
                <a:schemeClr val="dk1"/>
              </a:buClr>
              <a:buSzPts val="2400"/>
              <a:buChar char="•"/>
            </a:pPr>
            <a:r>
              <a:rPr lang="en-US" sz="2400"/>
              <a:t>It consists of </a:t>
            </a:r>
            <a:r>
              <a:rPr lang="en-US" sz="2400" u="sng"/>
              <a:t>fibers</a:t>
            </a:r>
            <a:r>
              <a:rPr lang="en-US" sz="2400"/>
              <a:t> between the cable </a:t>
            </a:r>
            <a:r>
              <a:rPr lang="en-US" sz="2400" u="sng"/>
              <a:t>company head end </a:t>
            </a:r>
            <a:r>
              <a:rPr lang="en-US" sz="2400"/>
              <a:t>(analogous to a telco central office) and </a:t>
            </a:r>
            <a:r>
              <a:rPr lang="en-US" sz="2400" u="sng"/>
              <a:t>remote (fiber)nodes</a:t>
            </a:r>
            <a:r>
              <a:rPr lang="en-US" sz="2400"/>
              <a:t>. </a:t>
            </a:r>
            <a:endParaRPr/>
          </a:p>
          <a:p>
            <a:pPr marL="228600" lvl="0" indent="-228600" algn="just" rtl="0">
              <a:lnSpc>
                <a:spcPct val="90000"/>
              </a:lnSpc>
              <a:spcBef>
                <a:spcPts val="1000"/>
              </a:spcBef>
              <a:spcAft>
                <a:spcPts val="0"/>
              </a:spcAft>
              <a:buClr>
                <a:schemeClr val="dk1"/>
              </a:buClr>
              <a:buSzPts val="2400"/>
              <a:buChar char="•"/>
            </a:pPr>
            <a:r>
              <a:rPr lang="en-US" sz="2400"/>
              <a:t>Usually, the </a:t>
            </a:r>
            <a:r>
              <a:rPr lang="en-US" sz="2400" u="sng"/>
              <a:t>channels from the head end are broadcast to the remote nodes </a:t>
            </a:r>
            <a:r>
              <a:rPr lang="en-US" sz="2400"/>
              <a:t>by using subcarrier multiplexing (SCM) on a laser.</a:t>
            </a:r>
            <a:endParaRPr/>
          </a:p>
          <a:p>
            <a:pPr marL="228600" lvl="0" indent="-228600" algn="just" rtl="0">
              <a:lnSpc>
                <a:spcPct val="90000"/>
              </a:lnSpc>
              <a:spcBef>
                <a:spcPts val="1000"/>
              </a:spcBef>
              <a:spcAft>
                <a:spcPts val="0"/>
              </a:spcAft>
              <a:buClr>
                <a:schemeClr val="dk1"/>
              </a:buClr>
              <a:buSzPts val="2400"/>
              <a:buChar char="•"/>
            </a:pPr>
            <a:r>
              <a:rPr lang="en-US" sz="2400"/>
              <a:t>From the </a:t>
            </a:r>
            <a:r>
              <a:rPr lang="en-US" sz="2400" u="sng"/>
              <a:t>remote node, coaxial cables go to each home. </a:t>
            </a:r>
            <a:endParaRPr/>
          </a:p>
          <a:p>
            <a:pPr marL="228600" lvl="0" indent="-228600" algn="just" rtl="0">
              <a:lnSpc>
                <a:spcPct val="90000"/>
              </a:lnSpc>
              <a:spcBef>
                <a:spcPts val="1000"/>
              </a:spcBef>
              <a:spcAft>
                <a:spcPts val="0"/>
              </a:spcAft>
              <a:buClr>
                <a:schemeClr val="dk1"/>
              </a:buClr>
              <a:buSzPts val="2400"/>
              <a:buChar char="•"/>
            </a:pPr>
            <a:r>
              <a:rPr lang="en-US" sz="2400"/>
              <a:t>A remote node serves between 500 and 2000 homes. Such a </a:t>
            </a:r>
            <a:r>
              <a:rPr lang="en-US" sz="2400" u="sng"/>
              <a:t>network is called a hybrid fiber coax (HFC) network. </a:t>
            </a:r>
            <a:endParaRPr/>
          </a:p>
          <a:p>
            <a:pPr marL="228600" lvl="0" indent="-228600" algn="just" rtl="0">
              <a:lnSpc>
                <a:spcPct val="90000"/>
              </a:lnSpc>
              <a:spcBef>
                <a:spcPts val="1000"/>
              </a:spcBef>
              <a:spcAft>
                <a:spcPts val="0"/>
              </a:spcAft>
              <a:buClr>
                <a:schemeClr val="dk1"/>
              </a:buClr>
              <a:buSzPts val="2400"/>
              <a:buChar char="•"/>
            </a:pPr>
            <a:r>
              <a:rPr lang="en-US" sz="2400"/>
              <a:t>The cable bandwidth used is between </a:t>
            </a:r>
            <a:r>
              <a:rPr lang="en-US" sz="2400" u="sng"/>
              <a:t>50 and 550 MHz</a:t>
            </a:r>
            <a:r>
              <a:rPr lang="en-US" sz="2400"/>
              <a:t>.</a:t>
            </a:r>
            <a:endParaRPr sz="2400"/>
          </a:p>
        </p:txBody>
      </p:sp>
      <p:pic>
        <p:nvPicPr>
          <p:cNvPr id="326" name="Google Shape;326;p43"/>
          <p:cNvPicPr preferRelativeResize="0"/>
          <p:nvPr/>
        </p:nvPicPr>
        <p:blipFill rotWithShape="1">
          <a:blip r:embed="rId3">
            <a:alphaModFix/>
          </a:blip>
          <a:srcRect/>
          <a:stretch/>
        </p:blipFill>
        <p:spPr>
          <a:xfrm>
            <a:off x="5434529" y="1230313"/>
            <a:ext cx="6757471" cy="362082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4"/>
          <p:cNvSpPr txBox="1">
            <a:spLocks noGrp="1"/>
          </p:cNvSpPr>
          <p:nvPr>
            <p:ph type="title"/>
          </p:nvPr>
        </p:nvSpPr>
        <p:spPr>
          <a:xfrm>
            <a:off x="1981200" y="274638"/>
            <a:ext cx="8229600" cy="411162"/>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ts val="3959"/>
              <a:buFont typeface="Calibri"/>
              <a:buNone/>
            </a:pPr>
            <a:r>
              <a:rPr lang="en-US" sz="3959" b="1"/>
              <a:t>Future access networks</a:t>
            </a:r>
            <a:endParaRPr/>
          </a:p>
        </p:txBody>
      </p:sp>
      <p:sp>
        <p:nvSpPr>
          <p:cNvPr id="333" name="Google Shape;333;p44"/>
          <p:cNvSpPr txBox="1">
            <a:spLocks noGrp="1"/>
          </p:cNvSpPr>
          <p:nvPr>
            <p:ph type="body" idx="1"/>
          </p:nvPr>
        </p:nvSpPr>
        <p:spPr>
          <a:xfrm>
            <a:off x="444500" y="1028700"/>
            <a:ext cx="11518900" cy="552450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Several approaches have been used to </a:t>
            </a:r>
            <a:r>
              <a:rPr lang="en-US" u="sng"/>
              <a:t>upgrade the access network infrastructure.</a:t>
            </a:r>
            <a:endParaRPr/>
          </a:p>
          <a:p>
            <a:pPr marL="228600" lvl="0" indent="-228600" algn="just" rtl="0">
              <a:lnSpc>
                <a:spcPct val="90000"/>
              </a:lnSpc>
              <a:spcBef>
                <a:spcPts val="1000"/>
              </a:spcBef>
              <a:spcAft>
                <a:spcPts val="0"/>
              </a:spcAft>
              <a:buClr>
                <a:schemeClr val="dk1"/>
              </a:buClr>
              <a:buSzPts val="2800"/>
              <a:buChar char="•"/>
            </a:pPr>
            <a:r>
              <a:rPr lang="en-US"/>
              <a:t>The integrated services digital network </a:t>
            </a:r>
            <a:r>
              <a:rPr lang="en-US" u="sng"/>
              <a:t>(ISDN) provides 144 kb/s</a:t>
            </a:r>
            <a:r>
              <a:rPr lang="en-US"/>
              <a:t> of </a:t>
            </a:r>
            <a:r>
              <a:rPr lang="en-US" u="sng"/>
              <a:t>bandwidth</a:t>
            </a:r>
            <a:r>
              <a:rPr lang="en-US"/>
              <a:t> over the existing twisted-pair infrastructure.</a:t>
            </a:r>
            <a:endParaRPr/>
          </a:p>
          <a:p>
            <a:pPr marL="228600" lvl="0" indent="-228600" algn="just" rtl="0">
              <a:lnSpc>
                <a:spcPct val="90000"/>
              </a:lnSpc>
              <a:spcBef>
                <a:spcPts val="1000"/>
              </a:spcBef>
              <a:spcAft>
                <a:spcPts val="0"/>
              </a:spcAft>
              <a:buClr>
                <a:schemeClr val="dk1"/>
              </a:buClr>
              <a:buSzPts val="2800"/>
              <a:buChar char="•"/>
            </a:pPr>
            <a:r>
              <a:rPr lang="en-US"/>
              <a:t>The digital subscriber line </a:t>
            </a:r>
            <a:r>
              <a:rPr lang="en-US" u="sng"/>
              <a:t>(DSL) </a:t>
            </a:r>
            <a:r>
              <a:rPr lang="en-US"/>
              <a:t>is another technique that provides significantly more bandwidth, of </a:t>
            </a:r>
            <a:r>
              <a:rPr lang="en-US" u="sng"/>
              <a:t>few megabits per second</a:t>
            </a:r>
            <a:r>
              <a:rPr lang="en-US"/>
              <a:t>, than ISDN, which is sufficient to </a:t>
            </a:r>
            <a:r>
              <a:rPr lang="en-US" u="sng"/>
              <a:t>transmit compressed video</a:t>
            </a:r>
            <a:r>
              <a:rPr lang="en-US"/>
              <a:t>.</a:t>
            </a:r>
            <a:endParaRPr/>
          </a:p>
          <a:p>
            <a:pPr marL="228600" lvl="0" indent="-228600" algn="just" rtl="0">
              <a:lnSpc>
                <a:spcPct val="90000"/>
              </a:lnSpc>
              <a:spcBef>
                <a:spcPts val="1000"/>
              </a:spcBef>
              <a:spcAft>
                <a:spcPts val="0"/>
              </a:spcAft>
              <a:buClr>
                <a:schemeClr val="dk1"/>
              </a:buClr>
              <a:buSzPts val="2800"/>
              <a:buChar char="•"/>
            </a:pPr>
            <a:r>
              <a:rPr lang="en-US"/>
              <a:t>This requires that the </a:t>
            </a:r>
            <a:r>
              <a:rPr lang="en-US" u="sng"/>
              <a:t>central office (CO) and the home each have a DSL modem.</a:t>
            </a:r>
            <a:endParaRPr/>
          </a:p>
          <a:p>
            <a:pPr marL="228600" lvl="0" indent="-228600" algn="just" rtl="0">
              <a:lnSpc>
                <a:spcPct val="90000"/>
              </a:lnSpc>
              <a:spcBef>
                <a:spcPts val="1000"/>
              </a:spcBef>
              <a:spcAft>
                <a:spcPts val="0"/>
              </a:spcAft>
              <a:buClr>
                <a:schemeClr val="dk1"/>
              </a:buClr>
              <a:buSzPts val="2800"/>
              <a:buChar char="•"/>
            </a:pPr>
            <a:r>
              <a:rPr lang="en-US" u="sng"/>
              <a:t>ISDN and DSL can be classified as switched networks with dedicated bandwidth per NIU</a:t>
            </a:r>
            <a:r>
              <a:rPr lang="en-US"/>
              <a: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45"/>
          <p:cNvSpPr txBox="1">
            <a:spLocks noGrp="1"/>
          </p:cNvSpPr>
          <p:nvPr>
            <p:ph type="title"/>
          </p:nvPr>
        </p:nvSpPr>
        <p:spPr>
          <a:xfrm>
            <a:off x="1798320" y="386532"/>
            <a:ext cx="8229600" cy="411162"/>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ts val="3959"/>
              <a:buFont typeface="Calibri"/>
              <a:buNone/>
            </a:pPr>
            <a:r>
              <a:rPr lang="en-US" sz="3959" b="1"/>
              <a:t>Enhanced HFC</a:t>
            </a:r>
            <a:endParaRPr/>
          </a:p>
        </p:txBody>
      </p:sp>
      <p:sp>
        <p:nvSpPr>
          <p:cNvPr id="339" name="Google Shape;339;p45"/>
          <p:cNvSpPr txBox="1">
            <a:spLocks noGrp="1"/>
          </p:cNvSpPr>
          <p:nvPr>
            <p:ph type="body" idx="1"/>
          </p:nvPr>
        </p:nvSpPr>
        <p:spPr>
          <a:xfrm>
            <a:off x="562276" y="968810"/>
            <a:ext cx="11341100" cy="603250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An </a:t>
            </a:r>
            <a:r>
              <a:rPr lang="en-US" u="sng"/>
              <a:t>upgraded version </a:t>
            </a:r>
            <a:r>
              <a:rPr lang="en-US"/>
              <a:t>of HFC architecture, is an </a:t>
            </a:r>
            <a:r>
              <a:rPr lang="en-US" u="sng"/>
              <a:t>enhanced HFC architecture</a:t>
            </a:r>
            <a:r>
              <a:rPr lang="en-US"/>
              <a:t>. </a:t>
            </a:r>
            <a:endParaRPr/>
          </a:p>
          <a:p>
            <a:pPr marL="228600" lvl="0" indent="-228600" algn="just" rtl="0">
              <a:lnSpc>
                <a:spcPct val="90000"/>
              </a:lnSpc>
              <a:spcBef>
                <a:spcPts val="1000"/>
              </a:spcBef>
              <a:spcAft>
                <a:spcPts val="0"/>
              </a:spcAft>
              <a:buClr>
                <a:schemeClr val="dk1"/>
              </a:buClr>
              <a:buSzPts val="2800"/>
              <a:buChar char="•"/>
            </a:pPr>
            <a:r>
              <a:rPr lang="en-US"/>
              <a:t>Since both the fiber and the coax cable carry multiple subcarrier modulated streams, and it is a broadcast network, hence describe as </a:t>
            </a:r>
            <a:r>
              <a:rPr lang="en-US" u="sng"/>
              <a:t>subcarrier modulated fiber coax bus (SMFCB). </a:t>
            </a:r>
            <a:endParaRPr/>
          </a:p>
          <a:p>
            <a:pPr marL="228600" lvl="0" indent="-228600" algn="just" rtl="0">
              <a:lnSpc>
                <a:spcPct val="90000"/>
              </a:lnSpc>
              <a:spcBef>
                <a:spcPts val="1000"/>
              </a:spcBef>
              <a:spcAft>
                <a:spcPts val="0"/>
              </a:spcAft>
              <a:buClr>
                <a:schemeClr val="dk1"/>
              </a:buClr>
              <a:buSzPts val="2800"/>
              <a:buChar char="•"/>
            </a:pPr>
            <a:r>
              <a:rPr lang="en-US"/>
              <a:t>The network architecture is essentially the same as that shown in previous figure. </a:t>
            </a:r>
            <a:endParaRPr/>
          </a:p>
          <a:p>
            <a:pPr marL="228600" lvl="0" indent="-228600" algn="just" rtl="0">
              <a:lnSpc>
                <a:spcPct val="90000"/>
              </a:lnSpc>
              <a:spcBef>
                <a:spcPts val="1000"/>
              </a:spcBef>
              <a:spcAft>
                <a:spcPts val="0"/>
              </a:spcAft>
              <a:buClr>
                <a:schemeClr val="dk1"/>
              </a:buClr>
              <a:buSzPts val="2800"/>
              <a:buChar char="•"/>
            </a:pPr>
            <a:r>
              <a:rPr lang="en-US"/>
              <a:t>In order to provide </a:t>
            </a:r>
            <a:r>
              <a:rPr lang="en-US" u="sng"/>
              <a:t>increased bandwidth per user</a:t>
            </a:r>
            <a:r>
              <a:rPr lang="en-US"/>
              <a:t> up to </a:t>
            </a:r>
            <a:r>
              <a:rPr lang="en-US" u="sng"/>
              <a:t>1 GHz from the 500 MHz</a:t>
            </a:r>
            <a:r>
              <a:rPr lang="en-US"/>
              <a:t> in conventional HFC systems,  the network is being enhanced using a combination of </a:t>
            </a:r>
            <a:r>
              <a:rPr lang="en-US" u="sng"/>
              <a:t>several techniques</a:t>
            </a:r>
            <a:r>
              <a:rPr lang="en-US"/>
              <a:t>. </a:t>
            </a:r>
            <a:endParaRPr/>
          </a:p>
        </p:txBody>
      </p:sp>
      <p:pic>
        <p:nvPicPr>
          <p:cNvPr id="340" name="Google Shape;340;p45"/>
          <p:cNvPicPr preferRelativeResize="0"/>
          <p:nvPr/>
        </p:nvPicPr>
        <p:blipFill rotWithShape="1">
          <a:blip r:embed="rId3">
            <a:alphaModFix/>
          </a:blip>
          <a:srcRect/>
          <a:stretch/>
        </p:blipFill>
        <p:spPr>
          <a:xfrm>
            <a:off x="5819182" y="5000651"/>
            <a:ext cx="6084194" cy="176694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46"/>
          <p:cNvSpPr txBox="1">
            <a:spLocks noGrp="1"/>
          </p:cNvSpPr>
          <p:nvPr>
            <p:ph type="title"/>
          </p:nvPr>
        </p:nvSpPr>
        <p:spPr>
          <a:xfrm>
            <a:off x="1981200" y="0"/>
            <a:ext cx="8229600" cy="4572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ts val="3959"/>
              <a:buFont typeface="Calibri"/>
              <a:buNone/>
            </a:pPr>
            <a:r>
              <a:rPr lang="en-US" sz="3959" b="1"/>
              <a:t>Fiber to the x</a:t>
            </a:r>
            <a:endParaRPr sz="3959"/>
          </a:p>
        </p:txBody>
      </p:sp>
      <p:sp>
        <p:nvSpPr>
          <p:cNvPr id="346" name="Google Shape;346;p46"/>
          <p:cNvSpPr txBox="1">
            <a:spLocks noGrp="1"/>
          </p:cNvSpPr>
          <p:nvPr>
            <p:ph type="body" idx="1"/>
          </p:nvPr>
        </p:nvSpPr>
        <p:spPr>
          <a:xfrm>
            <a:off x="0" y="533400"/>
            <a:ext cx="12077700" cy="618490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590"/>
              <a:buChar char="•"/>
            </a:pPr>
            <a:r>
              <a:rPr lang="en-US" sz="2590"/>
              <a:t>In  </a:t>
            </a:r>
            <a:r>
              <a:rPr lang="en-US" sz="2590" u="sng"/>
              <a:t>fiber to the curb (FTTC), </a:t>
            </a:r>
            <a:r>
              <a:rPr lang="en-US" sz="2590"/>
              <a:t>data is transmitted digitally over optical fiber from the </a:t>
            </a:r>
            <a:r>
              <a:rPr lang="en-US" sz="2590" u="sng"/>
              <a:t>hub</a:t>
            </a:r>
            <a:r>
              <a:rPr lang="en-US" sz="2590"/>
              <a:t>, or central office, to fiber-terminating nodes called </a:t>
            </a:r>
            <a:r>
              <a:rPr lang="en-US" sz="2590" u="sng"/>
              <a:t>optical network units </a:t>
            </a:r>
            <a:r>
              <a:rPr lang="en-US" sz="2590"/>
              <a:t>(ONUs). </a:t>
            </a:r>
            <a:endParaRPr/>
          </a:p>
          <a:p>
            <a:pPr marL="228600" lvl="0" indent="-228600" algn="just" rtl="0">
              <a:lnSpc>
                <a:spcPct val="90000"/>
              </a:lnSpc>
              <a:spcBef>
                <a:spcPts val="1000"/>
              </a:spcBef>
              <a:spcAft>
                <a:spcPts val="0"/>
              </a:spcAft>
              <a:buClr>
                <a:schemeClr val="dk1"/>
              </a:buClr>
              <a:buSzPts val="2590"/>
              <a:buChar char="•"/>
            </a:pPr>
            <a:r>
              <a:rPr lang="en-US" sz="2590"/>
              <a:t>The expectation is that the fiber would get much </a:t>
            </a:r>
            <a:r>
              <a:rPr lang="en-US" sz="2590" u="sng"/>
              <a:t>closer to the subscriber </a:t>
            </a:r>
            <a:r>
              <a:rPr lang="en-US" sz="2590"/>
              <a:t>with this architecture. </a:t>
            </a:r>
            <a:endParaRPr/>
          </a:p>
          <a:p>
            <a:pPr marL="228600" lvl="0" indent="-228600" algn="just" rtl="0">
              <a:lnSpc>
                <a:spcPct val="90000"/>
              </a:lnSpc>
              <a:spcBef>
                <a:spcPts val="1000"/>
              </a:spcBef>
              <a:spcAft>
                <a:spcPts val="0"/>
              </a:spcAft>
              <a:buClr>
                <a:schemeClr val="dk1"/>
              </a:buClr>
              <a:buSzPts val="2590"/>
              <a:buChar char="•"/>
            </a:pPr>
            <a:r>
              <a:rPr lang="en-US" sz="2590"/>
              <a:t>Depending on </a:t>
            </a:r>
            <a:r>
              <a:rPr lang="en-US" sz="2590" u="sng"/>
              <a:t>how close the fiber gets to an individual subscriber</a:t>
            </a:r>
            <a:r>
              <a:rPr lang="en-US" sz="2590"/>
              <a:t>, </a:t>
            </a:r>
            <a:r>
              <a:rPr lang="en-US" sz="2590" u="sng"/>
              <a:t>different terms </a:t>
            </a:r>
            <a:r>
              <a:rPr lang="en-US" sz="2590"/>
              <a:t>are employed to describe this </a:t>
            </a:r>
            <a:r>
              <a:rPr lang="en-US" sz="2590" u="sng"/>
              <a:t>architecture</a:t>
            </a:r>
            <a:r>
              <a:rPr lang="en-US" sz="2590"/>
              <a:t> (see Figure 11.5). </a:t>
            </a:r>
            <a:endParaRPr/>
          </a:p>
          <a:p>
            <a:pPr marL="228600" lvl="0" indent="-228600" algn="just" rtl="0">
              <a:lnSpc>
                <a:spcPct val="90000"/>
              </a:lnSpc>
              <a:spcBef>
                <a:spcPts val="1000"/>
              </a:spcBef>
              <a:spcAft>
                <a:spcPts val="0"/>
              </a:spcAft>
              <a:buClr>
                <a:schemeClr val="dk1"/>
              </a:buClr>
              <a:buSzPts val="2590"/>
              <a:buChar char="•"/>
            </a:pPr>
            <a:r>
              <a:rPr lang="en-US" sz="2590" u="sng"/>
              <a:t>Fiber to the home (FTTH)- </a:t>
            </a:r>
            <a:r>
              <a:rPr lang="en-US" sz="2590"/>
              <a:t>Is the most optimistic scenario, </a:t>
            </a:r>
            <a:r>
              <a:rPr lang="en-US" sz="2590" u="sng"/>
              <a:t>fiber</a:t>
            </a:r>
            <a:r>
              <a:rPr lang="en-US" sz="2590"/>
              <a:t> would go to each </a:t>
            </a:r>
            <a:r>
              <a:rPr lang="en-US" sz="2590" u="sng"/>
              <a:t>home</a:t>
            </a:r>
            <a:r>
              <a:rPr lang="en-US" sz="2590"/>
              <a:t>. The </a:t>
            </a:r>
            <a:r>
              <a:rPr lang="en-US" sz="2590" u="sng"/>
              <a:t>ONUs</a:t>
            </a:r>
            <a:r>
              <a:rPr lang="en-US" sz="2590"/>
              <a:t> would perform the </a:t>
            </a:r>
            <a:r>
              <a:rPr lang="en-US" sz="2590" u="sng"/>
              <a:t>function of the NIUs</a:t>
            </a:r>
            <a:r>
              <a:rPr lang="en-US" sz="2590"/>
              <a:t>. </a:t>
            </a:r>
            <a:endParaRPr/>
          </a:p>
          <a:p>
            <a:pPr marL="228600" lvl="0" indent="-228600" algn="just" rtl="0">
              <a:lnSpc>
                <a:spcPct val="90000"/>
              </a:lnSpc>
              <a:spcBef>
                <a:spcPts val="1000"/>
              </a:spcBef>
              <a:spcAft>
                <a:spcPts val="0"/>
              </a:spcAft>
              <a:buClr>
                <a:schemeClr val="dk1"/>
              </a:buClr>
              <a:buSzPts val="2590"/>
              <a:buChar char="•"/>
            </a:pPr>
            <a:r>
              <a:rPr lang="en-US" sz="2590" u="sng"/>
              <a:t>FTTC or fiber to the building (FTTB)- </a:t>
            </a:r>
            <a:r>
              <a:rPr lang="en-US" sz="2590"/>
              <a:t>For the case where ONUs serve </a:t>
            </a:r>
            <a:r>
              <a:rPr lang="en-US" sz="2590" u="sng"/>
              <a:t>few homes or buildings</a:t>
            </a:r>
            <a:r>
              <a:rPr lang="en-US" sz="2590"/>
              <a:t>, say, 8–64.</a:t>
            </a:r>
            <a:endParaRPr/>
          </a:p>
          <a:p>
            <a:pPr marL="228600" lvl="0" indent="-228600" algn="just" rtl="0">
              <a:lnSpc>
                <a:spcPct val="90000"/>
              </a:lnSpc>
              <a:spcBef>
                <a:spcPts val="1000"/>
              </a:spcBef>
              <a:spcAft>
                <a:spcPts val="0"/>
              </a:spcAft>
              <a:buClr>
                <a:schemeClr val="dk1"/>
              </a:buClr>
              <a:buSzPts val="2590"/>
              <a:buNone/>
            </a:pPr>
            <a:r>
              <a:rPr lang="en-US" sz="2590"/>
              <a:t>     Typically, in FTTC, the fiber is within about </a:t>
            </a:r>
            <a:r>
              <a:rPr lang="en-US" sz="2590" u="sng"/>
              <a:t>100 m of the end user</a:t>
            </a:r>
            <a:r>
              <a:rPr lang="en-US" sz="2590"/>
              <a:t>. </a:t>
            </a:r>
            <a:endParaRPr/>
          </a:p>
          <a:p>
            <a:pPr marL="228600" lvl="0" indent="-228600" algn="just" rtl="0">
              <a:lnSpc>
                <a:spcPct val="90000"/>
              </a:lnSpc>
              <a:spcBef>
                <a:spcPts val="1000"/>
              </a:spcBef>
              <a:spcAft>
                <a:spcPts val="0"/>
              </a:spcAft>
              <a:buClr>
                <a:schemeClr val="dk1"/>
              </a:buClr>
              <a:buSzPts val="2590"/>
              <a:buNone/>
            </a:pPr>
            <a:r>
              <a:rPr lang="en-US" sz="2590"/>
              <a:t>     In this case, there is an additional distribution network from the ONUs to the NIUs. </a:t>
            </a:r>
            <a:endParaRPr/>
          </a:p>
          <a:p>
            <a:pPr marL="228600" lvl="0" indent="-228600" algn="just" rtl="0">
              <a:lnSpc>
                <a:spcPct val="90000"/>
              </a:lnSpc>
              <a:spcBef>
                <a:spcPts val="1000"/>
              </a:spcBef>
              <a:spcAft>
                <a:spcPts val="0"/>
              </a:spcAft>
              <a:buClr>
                <a:schemeClr val="dk1"/>
              </a:buClr>
              <a:buSzPts val="2590"/>
              <a:buChar char="•"/>
            </a:pPr>
            <a:r>
              <a:rPr lang="en-US" sz="2590" u="sng"/>
              <a:t>Fiber to the cabinet (FTTCab)- </a:t>
            </a:r>
            <a:r>
              <a:rPr lang="en-US" sz="2590"/>
              <a:t>The fiber is terminated in a </a:t>
            </a:r>
            <a:r>
              <a:rPr lang="en-US" sz="2590" u="sng"/>
              <a:t>cabinet</a:t>
            </a:r>
            <a:r>
              <a:rPr lang="en-US" sz="2590"/>
              <a:t> in the neighborhood and is within about </a:t>
            </a:r>
            <a:r>
              <a:rPr lang="en-US" sz="2590" u="sng"/>
              <a:t>1 km of the end user</a:t>
            </a:r>
            <a:r>
              <a:rPr lang="en-US" sz="2590"/>
              <a:t>.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pic>
        <p:nvPicPr>
          <p:cNvPr id="352" name="Google Shape;352;p47"/>
          <p:cNvPicPr preferRelativeResize="0">
            <a:picLocks noGrp="1"/>
          </p:cNvPicPr>
          <p:nvPr>
            <p:ph type="body" idx="1"/>
          </p:nvPr>
        </p:nvPicPr>
        <p:blipFill rotWithShape="1">
          <a:blip r:embed="rId3">
            <a:alphaModFix/>
          </a:blip>
          <a:srcRect/>
          <a:stretch/>
        </p:blipFill>
        <p:spPr>
          <a:xfrm>
            <a:off x="1371600" y="238760"/>
            <a:ext cx="9448800" cy="606044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pic>
        <p:nvPicPr>
          <p:cNvPr id="358" name="Google Shape;358;p48"/>
          <p:cNvPicPr preferRelativeResize="0">
            <a:picLocks noGrp="1"/>
          </p:cNvPicPr>
          <p:nvPr>
            <p:ph type="body" idx="1"/>
          </p:nvPr>
        </p:nvPicPr>
        <p:blipFill rotWithShape="1">
          <a:blip r:embed="rId3">
            <a:alphaModFix/>
          </a:blip>
          <a:srcRect/>
          <a:stretch/>
        </p:blipFill>
        <p:spPr>
          <a:xfrm>
            <a:off x="1631157" y="-113151"/>
            <a:ext cx="9382283" cy="725563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9"/>
          <p:cNvSpPr txBox="1">
            <a:spLocks noGrp="1"/>
          </p:cNvSpPr>
          <p:nvPr>
            <p:ph type="title"/>
          </p:nvPr>
        </p:nvSpPr>
        <p:spPr>
          <a:xfrm>
            <a:off x="406401" y="375920"/>
            <a:ext cx="4185920" cy="2936240"/>
          </a:xfrm>
          <a:prstGeom prst="rect">
            <a:avLst/>
          </a:prstGeom>
          <a:noFill/>
          <a:ln>
            <a:noFill/>
          </a:ln>
        </p:spPr>
        <p:txBody>
          <a:bodyPr spcFirstLastPara="1" wrap="square" lIns="91425" tIns="45700" rIns="91425" bIns="45700" anchor="ctr" anchorCtr="0">
            <a:noAutofit/>
          </a:bodyPr>
          <a:lstStyle/>
          <a:p>
            <a:pPr marL="0" lvl="0" indent="0" algn="just" rtl="0">
              <a:lnSpc>
                <a:spcPct val="90000"/>
              </a:lnSpc>
              <a:spcBef>
                <a:spcPts val="0"/>
              </a:spcBef>
              <a:spcAft>
                <a:spcPts val="0"/>
              </a:spcAft>
              <a:buClr>
                <a:schemeClr val="dk1"/>
              </a:buClr>
              <a:buSzPts val="2800"/>
              <a:buFont typeface="Calibri"/>
              <a:buNone/>
            </a:pPr>
            <a:r>
              <a:rPr lang="en-US" sz="2800">
                <a:latin typeface="Calibri"/>
                <a:ea typeface="Calibri"/>
                <a:cs typeface="Calibri"/>
                <a:sym typeface="Calibri"/>
              </a:rPr>
              <a:t>To make the FTTx architecture viable, the network from the </a:t>
            </a:r>
            <a:r>
              <a:rPr lang="en-US" sz="2800" u="sng">
                <a:latin typeface="Calibri"/>
                <a:ea typeface="Calibri"/>
                <a:cs typeface="Calibri"/>
                <a:sym typeface="Calibri"/>
              </a:rPr>
              <a:t>CO to the ONU </a:t>
            </a:r>
            <a:r>
              <a:rPr lang="en-US" sz="2800">
                <a:latin typeface="Calibri"/>
                <a:ea typeface="Calibri"/>
                <a:cs typeface="Calibri"/>
                <a:sym typeface="Calibri"/>
              </a:rPr>
              <a:t>is typically a </a:t>
            </a:r>
            <a:r>
              <a:rPr lang="en-US" sz="2800" u="sng">
                <a:latin typeface="Calibri"/>
                <a:ea typeface="Calibri"/>
                <a:cs typeface="Calibri"/>
                <a:sym typeface="Calibri"/>
              </a:rPr>
              <a:t>passive optical network (PON). </a:t>
            </a:r>
            <a:br>
              <a:rPr lang="en-US" sz="2800">
                <a:latin typeface="Calibri"/>
                <a:ea typeface="Calibri"/>
                <a:cs typeface="Calibri"/>
                <a:sym typeface="Calibri"/>
              </a:rPr>
            </a:br>
            <a:endParaRPr sz="2800">
              <a:latin typeface="Calibri"/>
              <a:ea typeface="Calibri"/>
              <a:cs typeface="Calibri"/>
              <a:sym typeface="Calibri"/>
            </a:endParaRPr>
          </a:p>
        </p:txBody>
      </p:sp>
      <p:pic>
        <p:nvPicPr>
          <p:cNvPr id="364" name="Google Shape;364;p49"/>
          <p:cNvPicPr preferRelativeResize="0"/>
          <p:nvPr/>
        </p:nvPicPr>
        <p:blipFill rotWithShape="1">
          <a:blip r:embed="rId3">
            <a:alphaModFix/>
          </a:blip>
          <a:srcRect/>
          <a:stretch/>
        </p:blipFill>
        <p:spPr>
          <a:xfrm>
            <a:off x="6715761" y="0"/>
            <a:ext cx="5268716" cy="686345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3"/>
          <p:cNvSpPr txBox="1">
            <a:spLocks noGrp="1"/>
          </p:cNvSpPr>
          <p:nvPr>
            <p:ph type="title"/>
          </p:nvPr>
        </p:nvSpPr>
        <p:spPr>
          <a:xfrm>
            <a:off x="1981200" y="486394"/>
            <a:ext cx="8229600" cy="487362"/>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ts val="3959"/>
              <a:buFont typeface="Calibri"/>
              <a:buNone/>
            </a:pPr>
            <a:r>
              <a:rPr lang="en-US" sz="3959" b="1"/>
              <a:t>Access Networks</a:t>
            </a:r>
            <a:endParaRPr sz="3959"/>
          </a:p>
        </p:txBody>
      </p:sp>
      <p:sp>
        <p:nvSpPr>
          <p:cNvPr id="266" name="Google Shape;266;p33"/>
          <p:cNvSpPr txBox="1">
            <a:spLocks noGrp="1"/>
          </p:cNvSpPr>
          <p:nvPr>
            <p:ph type="body" idx="1"/>
          </p:nvPr>
        </p:nvSpPr>
        <p:spPr>
          <a:xfrm>
            <a:off x="531876" y="1354275"/>
            <a:ext cx="11128248" cy="515690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The access network is the telecommunications network that runs from the </a:t>
            </a:r>
            <a:r>
              <a:rPr lang="en-US" u="sng"/>
              <a:t>service provider’s facility to the home or business</a:t>
            </a:r>
            <a:r>
              <a:rPr lang="en-US"/>
              <a:t>.</a:t>
            </a:r>
            <a:endParaRPr/>
          </a:p>
          <a:p>
            <a:pPr marL="228600" lvl="0" indent="-228600" algn="just" rtl="0">
              <a:lnSpc>
                <a:spcPct val="90000"/>
              </a:lnSpc>
              <a:spcBef>
                <a:spcPts val="1000"/>
              </a:spcBef>
              <a:spcAft>
                <a:spcPts val="0"/>
              </a:spcAft>
              <a:buClr>
                <a:schemeClr val="dk1"/>
              </a:buClr>
              <a:buSzPts val="2800"/>
              <a:buChar char="•"/>
            </a:pPr>
            <a:r>
              <a:rPr lang="en-US"/>
              <a:t>With fiber now directly available to many office buildings in metropolitan areas, </a:t>
            </a:r>
            <a:r>
              <a:rPr lang="en-US" u="sng"/>
              <a:t>networks based on SONET/SDH or Ethernet</a:t>
            </a:r>
            <a:r>
              <a:rPr lang="en-US"/>
              <a:t>-based technologies are being used to provide </a:t>
            </a:r>
            <a:r>
              <a:rPr lang="en-US" u="sng"/>
              <a:t>high-speed access</a:t>
            </a:r>
            <a:r>
              <a:rPr lang="en-US"/>
              <a:t> to large business users(consumers of data services).</a:t>
            </a:r>
            <a:endParaRPr/>
          </a:p>
          <a:p>
            <a:pPr marL="228600" lvl="0" indent="-228600" algn="just" rtl="0">
              <a:lnSpc>
                <a:spcPct val="90000"/>
              </a:lnSpc>
              <a:spcBef>
                <a:spcPts val="1000"/>
              </a:spcBef>
              <a:spcAft>
                <a:spcPts val="0"/>
              </a:spcAft>
              <a:buClr>
                <a:schemeClr val="dk1"/>
              </a:buClr>
              <a:buSzPts val="2800"/>
              <a:buChar char="•"/>
            </a:pPr>
            <a:r>
              <a:rPr lang="en-US" u="sng"/>
              <a:t>Telephone and cable companies </a:t>
            </a:r>
            <a:r>
              <a:rPr lang="en-US"/>
              <a:t>are also placing a significant emphasis on the </a:t>
            </a:r>
            <a:r>
              <a:rPr lang="en-US" u="sng"/>
              <a:t>development of networks </a:t>
            </a:r>
            <a:r>
              <a:rPr lang="en-US"/>
              <a:t>that will allow them to provide a variety of </a:t>
            </a:r>
            <a:r>
              <a:rPr lang="en-US" u="sng"/>
              <a:t>services to individual homes </a:t>
            </a:r>
            <a:r>
              <a:rPr lang="en-US"/>
              <a:t>and small to medium </a:t>
            </a:r>
            <a:r>
              <a:rPr lang="en-US" u="sng"/>
              <a:t>businesses</a:t>
            </a:r>
            <a:r>
              <a:rPr lang="en-US"/>
              <a:t>.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50"/>
          <p:cNvSpPr txBox="1">
            <a:spLocks noGrp="1"/>
          </p:cNvSpPr>
          <p:nvPr>
            <p:ph type="body" idx="1"/>
          </p:nvPr>
        </p:nvSpPr>
        <p:spPr>
          <a:xfrm>
            <a:off x="508000" y="497840"/>
            <a:ext cx="11135360" cy="448056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The International Telecommunications Union </a:t>
            </a:r>
            <a:r>
              <a:rPr lang="en-US" u="sng"/>
              <a:t>(ITU) </a:t>
            </a:r>
            <a:r>
              <a:rPr lang="en-US"/>
              <a:t>standardized </a:t>
            </a:r>
            <a:r>
              <a:rPr lang="en-US" u="sng"/>
              <a:t>two generations of TPON</a:t>
            </a:r>
            <a:r>
              <a:rPr lang="en-US"/>
              <a:t>. </a:t>
            </a:r>
            <a:endParaRPr/>
          </a:p>
          <a:p>
            <a:pPr marL="228600" lvl="0" indent="-228600" algn="just" rtl="0">
              <a:lnSpc>
                <a:spcPct val="90000"/>
              </a:lnSpc>
              <a:spcBef>
                <a:spcPts val="1000"/>
              </a:spcBef>
              <a:spcAft>
                <a:spcPts val="0"/>
              </a:spcAft>
              <a:buClr>
                <a:schemeClr val="dk1"/>
              </a:buClr>
              <a:buSzPts val="2800"/>
              <a:buChar char="•"/>
            </a:pPr>
            <a:r>
              <a:rPr lang="en-US"/>
              <a:t>The older </a:t>
            </a:r>
            <a:r>
              <a:rPr lang="en-US" u="sng"/>
              <a:t>ITU-T G.983 </a:t>
            </a:r>
            <a:r>
              <a:rPr lang="en-US"/>
              <a:t>standard was based on </a:t>
            </a:r>
            <a:r>
              <a:rPr lang="en-US" u="sng"/>
              <a:t>Asynchronous Transfer Mode (ATM)</a:t>
            </a:r>
            <a:r>
              <a:rPr lang="en-US"/>
              <a:t>, and has therefore been referred to as </a:t>
            </a:r>
            <a:r>
              <a:rPr lang="en-US" u="sng"/>
              <a:t>APON (ATM PON</a:t>
            </a:r>
            <a:r>
              <a:rPr lang="en-US"/>
              <a:t>). </a:t>
            </a:r>
            <a:endParaRPr/>
          </a:p>
          <a:p>
            <a:pPr marL="228600" lvl="0" indent="-228600" algn="just" rtl="0">
              <a:lnSpc>
                <a:spcPct val="90000"/>
              </a:lnSpc>
              <a:spcBef>
                <a:spcPts val="1000"/>
              </a:spcBef>
              <a:spcAft>
                <a:spcPts val="0"/>
              </a:spcAft>
              <a:buClr>
                <a:schemeClr val="dk1"/>
              </a:buClr>
              <a:buSzPts val="2800"/>
              <a:buChar char="•"/>
            </a:pPr>
            <a:r>
              <a:rPr lang="en-US"/>
              <a:t>Further </a:t>
            </a:r>
            <a:r>
              <a:rPr lang="en-US" u="sng"/>
              <a:t>improvements</a:t>
            </a:r>
            <a:r>
              <a:rPr lang="en-US"/>
              <a:t> to the original APON standard –led to the full, final version of ITU-T G.983 being referred to more often as </a:t>
            </a:r>
            <a:r>
              <a:rPr lang="en-US" u="sng"/>
              <a:t>broadband PON</a:t>
            </a:r>
            <a:r>
              <a:rPr lang="en-US"/>
              <a:t>, or </a:t>
            </a:r>
            <a:r>
              <a:rPr lang="en-US" u="sng"/>
              <a:t>BPON</a:t>
            </a:r>
            <a:r>
              <a:rPr lang="en-US"/>
              <a:t>. </a:t>
            </a:r>
            <a:endParaRPr/>
          </a:p>
          <a:p>
            <a:pPr marL="228600" lvl="0" indent="-228600" algn="just" rtl="0">
              <a:lnSpc>
                <a:spcPct val="90000"/>
              </a:lnSpc>
              <a:spcBef>
                <a:spcPts val="1000"/>
              </a:spcBef>
              <a:spcAft>
                <a:spcPts val="0"/>
              </a:spcAft>
              <a:buClr>
                <a:schemeClr val="dk1"/>
              </a:buClr>
              <a:buSzPts val="2800"/>
              <a:buChar char="•"/>
            </a:pPr>
            <a:r>
              <a:rPr lang="en-US"/>
              <a:t>A typical APON/BPON provides </a:t>
            </a:r>
            <a:r>
              <a:rPr lang="en-US" u="sng"/>
              <a:t>622 megabits per second (Mbit/s) (OC-12) of downstream bandwidth and 155 Mbit/s (OC-3) of upstream traffic</a:t>
            </a:r>
            <a:r>
              <a:rPr lang="en-US"/>
              <a:t>, although the standard accommodates higher rates.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51"/>
          <p:cNvSpPr txBox="1">
            <a:spLocks noGrp="1"/>
          </p:cNvSpPr>
          <p:nvPr>
            <p:ph type="body" idx="1"/>
          </p:nvPr>
        </p:nvSpPr>
        <p:spPr>
          <a:xfrm>
            <a:off x="614680" y="772160"/>
            <a:ext cx="10962640" cy="5547043"/>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The ITU-T </a:t>
            </a:r>
            <a:r>
              <a:rPr lang="en-US" u="sng"/>
              <a:t>G.984 Gigabit-capable Passive Optical Networks (GPON) </a:t>
            </a:r>
            <a:r>
              <a:rPr lang="en-US"/>
              <a:t>standard represented an increase, compared to BPON, in both the </a:t>
            </a:r>
            <a:r>
              <a:rPr lang="en-US" u="sng"/>
              <a:t>total bandwidth and bandwidth efficiency through the use of larger, variable-length packets.</a:t>
            </a:r>
            <a:endParaRPr/>
          </a:p>
          <a:p>
            <a:pPr marL="228600" lvl="0" indent="-228600" algn="just" rtl="0">
              <a:lnSpc>
                <a:spcPct val="90000"/>
              </a:lnSpc>
              <a:spcBef>
                <a:spcPts val="1000"/>
              </a:spcBef>
              <a:spcAft>
                <a:spcPts val="0"/>
              </a:spcAft>
              <a:buClr>
                <a:schemeClr val="dk1"/>
              </a:buClr>
              <a:buSzPts val="2800"/>
              <a:buChar char="•"/>
            </a:pPr>
            <a:r>
              <a:rPr lang="en-US"/>
              <a:t>Again, the standards permit several choices of </a:t>
            </a:r>
            <a:r>
              <a:rPr lang="en-US" u="sng"/>
              <a:t>bit rate</a:t>
            </a:r>
            <a:r>
              <a:rPr lang="en-US"/>
              <a:t>, but the industry has converged on </a:t>
            </a:r>
            <a:r>
              <a:rPr lang="en-US" u="sng"/>
              <a:t>2.488 gigabits per second (Gbit/s) of downstream bandwidth, and 1.244 Gbit/s of upstream bandwidth</a:t>
            </a:r>
            <a:r>
              <a:rPr lang="en-US"/>
              <a:t>.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2"/>
          <p:cNvSpPr txBox="1">
            <a:spLocks noGrp="1"/>
          </p:cNvSpPr>
          <p:nvPr>
            <p:ph type="body" idx="1"/>
          </p:nvPr>
        </p:nvSpPr>
        <p:spPr>
          <a:xfrm>
            <a:off x="284480" y="274320"/>
            <a:ext cx="11521440" cy="636016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In 2004, the Ethernet PON (EPON or GEPON) standard 802.3ah-2004 was ratified as part of the Ethernet in the first mile project of the IEEE 802.3. </a:t>
            </a:r>
            <a:endParaRPr/>
          </a:p>
          <a:p>
            <a:pPr marL="228600" lvl="0" indent="-228600" algn="just" rtl="0">
              <a:lnSpc>
                <a:spcPct val="90000"/>
              </a:lnSpc>
              <a:spcBef>
                <a:spcPts val="1000"/>
              </a:spcBef>
              <a:spcAft>
                <a:spcPts val="0"/>
              </a:spcAft>
              <a:buClr>
                <a:schemeClr val="dk1"/>
              </a:buClr>
              <a:buSzPts val="2800"/>
              <a:buChar char="•"/>
            </a:pPr>
            <a:r>
              <a:rPr lang="en-US"/>
              <a:t>EPON is a "short haul" network using ethernet packets, fiber optic cables, and single protocol layer.</a:t>
            </a:r>
            <a:endParaRPr baseline="30000"/>
          </a:p>
          <a:p>
            <a:pPr marL="228600" lvl="0" indent="-228600" algn="just" rtl="0">
              <a:lnSpc>
                <a:spcPct val="90000"/>
              </a:lnSpc>
              <a:spcBef>
                <a:spcPts val="1000"/>
              </a:spcBef>
              <a:spcAft>
                <a:spcPts val="0"/>
              </a:spcAft>
              <a:buClr>
                <a:schemeClr val="dk1"/>
              </a:buClr>
              <a:buSzPts val="2800"/>
              <a:buChar char="•"/>
            </a:pPr>
            <a:r>
              <a:rPr lang="en-US"/>
              <a:t>EPON also uses standard 802.3 Ethernet frames with symmetric 1 gigabit per second upstream and downstream rates. </a:t>
            </a:r>
            <a:endParaRPr/>
          </a:p>
          <a:p>
            <a:pPr marL="228600" lvl="0" indent="-228600" algn="just" rtl="0">
              <a:lnSpc>
                <a:spcPct val="90000"/>
              </a:lnSpc>
              <a:spcBef>
                <a:spcPts val="1000"/>
              </a:spcBef>
              <a:spcAft>
                <a:spcPts val="0"/>
              </a:spcAft>
              <a:buClr>
                <a:schemeClr val="dk1"/>
              </a:buClr>
              <a:buSzPts val="2800"/>
              <a:buChar char="•"/>
            </a:pPr>
            <a:r>
              <a:rPr lang="en-US"/>
              <a:t>EPON is applicable for data-centric networks, as well as full-service voice, data and video networks. </a:t>
            </a:r>
            <a:endParaRPr/>
          </a:p>
          <a:p>
            <a:pPr marL="228600" lvl="0" indent="-228600" algn="just" rtl="0">
              <a:lnSpc>
                <a:spcPct val="90000"/>
              </a:lnSpc>
              <a:spcBef>
                <a:spcPts val="1000"/>
              </a:spcBef>
              <a:spcAft>
                <a:spcPts val="0"/>
              </a:spcAft>
              <a:buClr>
                <a:schemeClr val="dk1"/>
              </a:buClr>
              <a:buSzPts val="2800"/>
              <a:buChar char="•"/>
            </a:pPr>
            <a:r>
              <a:rPr lang="en-US"/>
              <a:t>10G-EPON supports 10/1 Gbit/s. </a:t>
            </a:r>
            <a:endParaRPr/>
          </a:p>
          <a:p>
            <a:pPr marL="228600" lvl="0" indent="-228600" algn="just" rtl="0">
              <a:lnSpc>
                <a:spcPct val="90000"/>
              </a:lnSpc>
              <a:spcBef>
                <a:spcPts val="1000"/>
              </a:spcBef>
              <a:spcAft>
                <a:spcPts val="0"/>
              </a:spcAft>
              <a:buClr>
                <a:schemeClr val="dk1"/>
              </a:buClr>
              <a:buSzPts val="2800"/>
              <a:buChar char="•"/>
            </a:pPr>
            <a:r>
              <a:rPr lang="en-US"/>
              <a:t>The downstream wavelength plan support simultaneous operation of 10 Gbit/s on one wavelength and 1 Gbit/s on a separate wavelength for the operation of IEEE802.3 Ethernet.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53"/>
          <p:cNvSpPr txBox="1">
            <a:spLocks noGrp="1"/>
          </p:cNvSpPr>
          <p:nvPr>
            <p:ph type="body" idx="1"/>
          </p:nvPr>
        </p:nvSpPr>
        <p:spPr>
          <a:xfrm>
            <a:off x="508000" y="589280"/>
            <a:ext cx="10845800" cy="6512243"/>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One way of providing fiber to the home is through a Gigabit Passive Optical Network, or GPON.</a:t>
            </a:r>
            <a:endParaRPr/>
          </a:p>
          <a:p>
            <a:pPr marL="228600" lvl="0" indent="-228600" algn="just" rtl="0">
              <a:lnSpc>
                <a:spcPct val="90000"/>
              </a:lnSpc>
              <a:spcBef>
                <a:spcPts val="1000"/>
              </a:spcBef>
              <a:spcAft>
                <a:spcPts val="0"/>
              </a:spcAft>
              <a:buClr>
                <a:schemeClr val="dk1"/>
              </a:buClr>
              <a:buSzPts val="2800"/>
              <a:buChar char="•"/>
            </a:pPr>
            <a:r>
              <a:rPr lang="en-US"/>
              <a:t>GPON is a point-to-multipoint access network. Its main characteristic is the use of passive splitters in the fiber distribution network, enabling one single feeding fiber from the provider to serve multiple homes and small businesses.</a:t>
            </a:r>
            <a:endParaRPr/>
          </a:p>
          <a:p>
            <a:pPr marL="228600" lvl="0" indent="-228600" algn="just" rtl="0">
              <a:lnSpc>
                <a:spcPct val="90000"/>
              </a:lnSpc>
              <a:spcBef>
                <a:spcPts val="1000"/>
              </a:spcBef>
              <a:spcAft>
                <a:spcPts val="0"/>
              </a:spcAft>
              <a:buClr>
                <a:schemeClr val="dk1"/>
              </a:buClr>
              <a:buSzPts val="2800"/>
              <a:buChar char="•"/>
            </a:pPr>
            <a:r>
              <a:rPr lang="en-US"/>
              <a:t>GPON has a downstream capacity of 2.488 Gb/s and an upstream capacity of 1.244 Gbp/s that is shared among users. </a:t>
            </a:r>
            <a:endParaRPr/>
          </a:p>
          <a:p>
            <a:pPr marL="228600" lvl="0" indent="-228600" algn="just" rtl="0">
              <a:lnSpc>
                <a:spcPct val="90000"/>
              </a:lnSpc>
              <a:spcBef>
                <a:spcPts val="1000"/>
              </a:spcBef>
              <a:spcAft>
                <a:spcPts val="0"/>
              </a:spcAft>
              <a:buClr>
                <a:schemeClr val="dk1"/>
              </a:buClr>
              <a:buSzPts val="2800"/>
              <a:buChar char="•"/>
            </a:pPr>
            <a:r>
              <a:rPr lang="en-US"/>
              <a:t>Encryption is used to keep each user’s data secured and private from other users. </a:t>
            </a:r>
            <a:endParaRPr/>
          </a:p>
          <a:p>
            <a:pPr marL="228600" lvl="0" indent="-228600" algn="just" rtl="0">
              <a:lnSpc>
                <a:spcPct val="90000"/>
              </a:lnSpc>
              <a:spcBef>
                <a:spcPts val="1000"/>
              </a:spcBef>
              <a:spcAft>
                <a:spcPts val="0"/>
              </a:spcAft>
              <a:buClr>
                <a:schemeClr val="dk1"/>
              </a:buClr>
              <a:buSzPts val="2800"/>
              <a:buChar char="•"/>
            </a:pPr>
            <a:r>
              <a:rPr lang="en-US"/>
              <a:t>Although there are other technologies that could provide fiber to the home, passive optical networks (PONs) like GPON are generally considered the strongest candidate for widespread deployments.</a:t>
            </a:r>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54"/>
          <p:cNvSpPr txBox="1">
            <a:spLocks noGrp="1"/>
          </p:cNvSpPr>
          <p:nvPr>
            <p:ph type="body" idx="1"/>
          </p:nvPr>
        </p:nvSpPr>
        <p:spPr>
          <a:xfrm>
            <a:off x="282341" y="330467"/>
            <a:ext cx="11627318" cy="5907456"/>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The </a:t>
            </a:r>
            <a:r>
              <a:rPr lang="en-US" u="sng"/>
              <a:t>remote node </a:t>
            </a:r>
            <a:r>
              <a:rPr lang="en-US"/>
              <a:t>is a simple </a:t>
            </a:r>
            <a:r>
              <a:rPr lang="en-US" u="sng"/>
              <a:t>passive device such as an optical star coupler</a:t>
            </a:r>
            <a:r>
              <a:rPr lang="en-US"/>
              <a:t>, and it may sometimes be colocated in the central office itself rather than in the field. </a:t>
            </a:r>
            <a:endParaRPr/>
          </a:p>
          <a:p>
            <a:pPr marL="228600" lvl="0" indent="-228600" algn="just" rtl="0">
              <a:lnSpc>
                <a:spcPct val="90000"/>
              </a:lnSpc>
              <a:spcBef>
                <a:spcPts val="1000"/>
              </a:spcBef>
              <a:spcAft>
                <a:spcPts val="0"/>
              </a:spcAft>
              <a:buClr>
                <a:schemeClr val="dk1"/>
              </a:buClr>
              <a:buSzPts val="2800"/>
              <a:buChar char="•"/>
            </a:pPr>
            <a:r>
              <a:rPr lang="en-US"/>
              <a:t>Although many different </a:t>
            </a:r>
            <a:r>
              <a:rPr lang="en-US" u="sng"/>
              <a:t>architectural</a:t>
            </a:r>
            <a:r>
              <a:rPr lang="en-US"/>
              <a:t> alternatives can be used for </a:t>
            </a:r>
            <a:r>
              <a:rPr lang="en-US" u="sng"/>
              <a:t>FTTC</a:t>
            </a:r>
            <a:r>
              <a:rPr lang="en-US"/>
              <a:t>, the term FTTC is most often used to describe a version where the signals are </a:t>
            </a:r>
            <a:r>
              <a:rPr lang="en-US" u="sng"/>
              <a:t>broadcast from the central office to the ONUs</a:t>
            </a:r>
            <a:r>
              <a:rPr lang="en-US"/>
              <a:t>, and </a:t>
            </a:r>
            <a:endParaRPr/>
          </a:p>
          <a:p>
            <a:pPr marL="228600" lvl="0" indent="-228600" algn="just" rtl="0">
              <a:lnSpc>
                <a:spcPct val="90000"/>
              </a:lnSpc>
              <a:spcBef>
                <a:spcPts val="1000"/>
              </a:spcBef>
              <a:spcAft>
                <a:spcPts val="0"/>
              </a:spcAft>
              <a:buClr>
                <a:schemeClr val="dk1"/>
              </a:buClr>
              <a:buSzPts val="2800"/>
              <a:buChar char="•"/>
            </a:pPr>
            <a:r>
              <a:rPr lang="en-US"/>
              <a:t>The ONUs share a common total bandwidth in time division multiplexed fashion.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55"/>
          <p:cNvSpPr txBox="1">
            <a:spLocks noGrp="1"/>
          </p:cNvSpPr>
          <p:nvPr>
            <p:ph type="body" idx="1"/>
          </p:nvPr>
        </p:nvSpPr>
        <p:spPr>
          <a:xfrm>
            <a:off x="610669" y="438484"/>
            <a:ext cx="10824411" cy="5657199"/>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The optical networks proposed for this application are commonly called </a:t>
            </a:r>
            <a:r>
              <a:rPr lang="en-US" u="sng"/>
              <a:t>PONs (passive optical networks)—</a:t>
            </a:r>
            <a:r>
              <a:rPr lang="en-US"/>
              <a:t>all of them use passive architectures.</a:t>
            </a:r>
            <a:endParaRPr/>
          </a:p>
          <a:p>
            <a:pPr marL="228600" lvl="0" indent="-228600" algn="just" rtl="0">
              <a:lnSpc>
                <a:spcPct val="90000"/>
              </a:lnSpc>
              <a:spcBef>
                <a:spcPts val="1000"/>
              </a:spcBef>
              <a:spcAft>
                <a:spcPts val="0"/>
              </a:spcAft>
              <a:buClr>
                <a:schemeClr val="dk1"/>
              </a:buClr>
              <a:buSzPts val="2800"/>
              <a:buChar char="•"/>
            </a:pPr>
            <a:r>
              <a:rPr lang="en-US"/>
              <a:t>They use some form of passive component, such as </a:t>
            </a:r>
            <a:endParaRPr/>
          </a:p>
          <a:p>
            <a:pPr marL="228600" lvl="0" indent="-228600" algn="just" rtl="0">
              <a:lnSpc>
                <a:spcPct val="90000"/>
              </a:lnSpc>
              <a:spcBef>
                <a:spcPts val="1000"/>
              </a:spcBef>
              <a:spcAft>
                <a:spcPts val="0"/>
              </a:spcAft>
              <a:buClr>
                <a:schemeClr val="dk1"/>
              </a:buClr>
              <a:buSzPts val="2800"/>
              <a:buChar char="•"/>
            </a:pPr>
            <a:r>
              <a:rPr lang="en-US"/>
              <a:t>an optical star coupler or </a:t>
            </a:r>
            <a:endParaRPr/>
          </a:p>
          <a:p>
            <a:pPr marL="228600" lvl="0" indent="-228600" algn="just" rtl="0">
              <a:lnSpc>
                <a:spcPct val="90000"/>
              </a:lnSpc>
              <a:spcBef>
                <a:spcPts val="1000"/>
              </a:spcBef>
              <a:spcAft>
                <a:spcPts val="0"/>
              </a:spcAft>
              <a:buClr>
                <a:schemeClr val="dk1"/>
              </a:buClr>
              <a:buSzPts val="2800"/>
              <a:buChar char="•"/>
            </a:pPr>
            <a:r>
              <a:rPr lang="en-US"/>
              <a:t>a static wavelength router, as the remote node. </a:t>
            </a:r>
            <a:endParaRPr/>
          </a:p>
          <a:p>
            <a:pPr marL="228600" lvl="0" indent="-228600" algn="just" rtl="0">
              <a:lnSpc>
                <a:spcPct val="90000"/>
              </a:lnSpc>
              <a:spcBef>
                <a:spcPts val="1000"/>
              </a:spcBef>
              <a:spcAft>
                <a:spcPts val="0"/>
              </a:spcAft>
              <a:buClr>
                <a:schemeClr val="dk1"/>
              </a:buClr>
              <a:buSzPts val="2800"/>
              <a:buChar char="•"/>
            </a:pPr>
            <a:r>
              <a:rPr lang="en-US"/>
              <a:t>The main advantages of using passive architectures in this case come from their </a:t>
            </a:r>
            <a:r>
              <a:rPr lang="en-US" u="sng"/>
              <a:t>reliability, ease of maintenance, and the fact that the field-deployed network does not need to be powered</a:t>
            </a:r>
            <a:r>
              <a:rPr lang="en-US"/>
              <a:t>.</a:t>
            </a:r>
            <a:endParaRPr/>
          </a:p>
          <a:p>
            <a:pPr marL="228600" lvl="0" indent="-228600" algn="just" rtl="0">
              <a:lnSpc>
                <a:spcPct val="90000"/>
              </a:lnSpc>
              <a:spcBef>
                <a:spcPts val="1000"/>
              </a:spcBef>
              <a:spcAft>
                <a:spcPts val="0"/>
              </a:spcAft>
              <a:buClr>
                <a:schemeClr val="dk1"/>
              </a:buClr>
              <a:buSzPts val="2800"/>
              <a:buChar char="•"/>
            </a:pPr>
            <a:r>
              <a:rPr lang="en-US"/>
              <a:t>Moreover, the fiber infrastructure itself is </a:t>
            </a:r>
            <a:r>
              <a:rPr lang="en-US" u="sng"/>
              <a:t>transparent to bit rates and modulation formats, and the overall network can be upgraded in the future without changing the infrastructure </a:t>
            </a:r>
            <a:r>
              <a:rPr lang="en-US"/>
              <a:t>itself.</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pic>
        <p:nvPicPr>
          <p:cNvPr id="400" name="Google Shape;400;p56"/>
          <p:cNvPicPr preferRelativeResize="0">
            <a:picLocks noGrp="1"/>
          </p:cNvPicPr>
          <p:nvPr>
            <p:ph type="body" idx="1"/>
          </p:nvPr>
        </p:nvPicPr>
        <p:blipFill rotWithShape="1">
          <a:blip r:embed="rId3">
            <a:alphaModFix/>
          </a:blip>
          <a:srcRect/>
          <a:stretch/>
        </p:blipFill>
        <p:spPr>
          <a:xfrm>
            <a:off x="1336049" y="225425"/>
            <a:ext cx="9519901" cy="574119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57"/>
          <p:cNvSpPr txBox="1">
            <a:spLocks noGrp="1"/>
          </p:cNvSpPr>
          <p:nvPr>
            <p:ph type="body" idx="1"/>
          </p:nvPr>
        </p:nvSpPr>
        <p:spPr>
          <a:xfrm>
            <a:off x="375920" y="243840"/>
            <a:ext cx="11348720" cy="5933123"/>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Instead of providing a fiber pair to each ONU, a single fiber can be used with bidirectional transmission. </a:t>
            </a:r>
            <a:endParaRPr/>
          </a:p>
          <a:p>
            <a:pPr marL="228600" lvl="0" indent="-228600" algn="just" rtl="0">
              <a:lnSpc>
                <a:spcPct val="90000"/>
              </a:lnSpc>
              <a:spcBef>
                <a:spcPts val="1000"/>
              </a:spcBef>
              <a:spcAft>
                <a:spcPts val="0"/>
              </a:spcAft>
              <a:buClr>
                <a:schemeClr val="dk1"/>
              </a:buClr>
              <a:buSzPts val="2800"/>
              <a:buChar char="•"/>
            </a:pPr>
            <a:r>
              <a:rPr lang="en-US"/>
              <a:t>However, the same wavelength cannot be used to transmit data simultaneously in both directions because of uncontrolled reflections in the fiber. </a:t>
            </a:r>
            <a:endParaRPr/>
          </a:p>
          <a:p>
            <a:pPr marL="228600" lvl="0" indent="-228600" algn="just" rtl="0">
              <a:lnSpc>
                <a:spcPct val="90000"/>
              </a:lnSpc>
              <a:spcBef>
                <a:spcPts val="1000"/>
              </a:spcBef>
              <a:spcAft>
                <a:spcPts val="0"/>
              </a:spcAft>
              <a:buClr>
                <a:schemeClr val="dk1"/>
              </a:buClr>
              <a:buSzPts val="2800"/>
              <a:buChar char="•"/>
            </a:pPr>
            <a:r>
              <a:rPr lang="en-US"/>
              <a:t>One way is to use time division multiplexing so that both ends do not transmit simultaneously. </a:t>
            </a:r>
            <a:endParaRPr/>
          </a:p>
          <a:p>
            <a:pPr marL="228600" lvl="0" indent="-228600" algn="just" rtl="0">
              <a:lnSpc>
                <a:spcPct val="90000"/>
              </a:lnSpc>
              <a:spcBef>
                <a:spcPts val="1000"/>
              </a:spcBef>
              <a:spcAft>
                <a:spcPts val="0"/>
              </a:spcAft>
              <a:buClr>
                <a:schemeClr val="dk1"/>
              </a:buClr>
              <a:buSzPts val="2800"/>
              <a:buChar char="•"/>
            </a:pPr>
            <a:r>
              <a:rPr lang="en-US"/>
              <a:t>Another is to use different wavelengths (1.3 and 1.55 μm, for example) for the different directions.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58"/>
          <p:cNvSpPr txBox="1">
            <a:spLocks noGrp="1"/>
          </p:cNvSpPr>
          <p:nvPr>
            <p:ph type="body" idx="1"/>
          </p:nvPr>
        </p:nvSpPr>
        <p:spPr>
          <a:xfrm>
            <a:off x="518160" y="233680"/>
            <a:ext cx="10835640" cy="5943283"/>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More commonly, rather than dedicating a fiber pair per user, the fiber pair is shared by many users. </a:t>
            </a:r>
            <a:endParaRPr/>
          </a:p>
          <a:p>
            <a:pPr marL="228600" lvl="0" indent="-228600" algn="just" rtl="0">
              <a:lnSpc>
                <a:spcPct val="90000"/>
              </a:lnSpc>
              <a:spcBef>
                <a:spcPts val="1000"/>
              </a:spcBef>
              <a:spcAft>
                <a:spcPts val="0"/>
              </a:spcAft>
              <a:buClr>
                <a:schemeClr val="dk1"/>
              </a:buClr>
              <a:buSzPts val="2800"/>
              <a:buChar char="•"/>
            </a:pPr>
            <a:r>
              <a:rPr lang="en-US"/>
              <a:t>The most common example of such networks are the SONET/SDH rings, which are now widely deployed to provide high-speed services to large business customers. </a:t>
            </a:r>
            <a:endParaRPr/>
          </a:p>
          <a:p>
            <a:pPr marL="228600" lvl="0" indent="-228600" algn="just" rtl="0">
              <a:lnSpc>
                <a:spcPct val="90000"/>
              </a:lnSpc>
              <a:spcBef>
                <a:spcPts val="1000"/>
              </a:spcBef>
              <a:spcAft>
                <a:spcPts val="0"/>
              </a:spcAft>
              <a:buClr>
                <a:schemeClr val="dk1"/>
              </a:buClr>
              <a:buSzPts val="2800"/>
              <a:buChar char="•"/>
            </a:pPr>
            <a:r>
              <a:rPr lang="en-US"/>
              <a:t>These rings operate at speeds ranging from 155 Mb/s to 10 Gb/s. </a:t>
            </a:r>
            <a:endParaRPr/>
          </a:p>
          <a:p>
            <a:pPr marL="228600" lvl="0" indent="-228600" algn="just" rtl="0">
              <a:lnSpc>
                <a:spcPct val="90000"/>
              </a:lnSpc>
              <a:spcBef>
                <a:spcPts val="1000"/>
              </a:spcBef>
              <a:spcAft>
                <a:spcPts val="0"/>
              </a:spcAft>
              <a:buClr>
                <a:schemeClr val="dk1"/>
              </a:buClr>
              <a:buSzPts val="2800"/>
              <a:buChar char="•"/>
            </a:pPr>
            <a:r>
              <a:rPr lang="en-US"/>
              <a:t>In this case, an ONU is a SONET add/drop multiplexer (ADM), and multiple ONUs can be present on the same ring.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6" name="Google Shape;416;p5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PON architectures provide a more cost-effective solution for addressing the needs of small- and medium-sized businesses and homes, which require a few DS1 (1.5 Mb/s) lines, DSL lines, or 10 Mb/s Ethernet connections.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4"/>
          <p:cNvSpPr txBox="1">
            <a:spLocks noGrp="1"/>
          </p:cNvSpPr>
          <p:nvPr>
            <p:ph type="body" idx="1"/>
          </p:nvPr>
        </p:nvSpPr>
        <p:spPr>
          <a:xfrm>
            <a:off x="284480" y="304800"/>
            <a:ext cx="11440160" cy="5872163"/>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Homes get essentially two types of services: </a:t>
            </a:r>
            <a:endParaRPr/>
          </a:p>
          <a:p>
            <a:pPr marL="0" lvl="0" indent="0" algn="just" rtl="0">
              <a:lnSpc>
                <a:spcPct val="90000"/>
              </a:lnSpc>
              <a:spcBef>
                <a:spcPts val="1000"/>
              </a:spcBef>
              <a:spcAft>
                <a:spcPts val="0"/>
              </a:spcAft>
              <a:buClr>
                <a:schemeClr val="dk1"/>
              </a:buClr>
              <a:buSzPts val="2800"/>
              <a:buNone/>
            </a:pPr>
            <a:r>
              <a:rPr lang="en-US"/>
              <a:t>     1. plain old telephone service (POTS) over the </a:t>
            </a:r>
            <a:r>
              <a:rPr lang="en-US" u="sng"/>
              <a:t>telephone network </a:t>
            </a:r>
            <a:r>
              <a:rPr lang="en-US"/>
              <a:t>and            </a:t>
            </a:r>
            <a:endParaRPr/>
          </a:p>
          <a:p>
            <a:pPr marL="0" lvl="0" indent="0" algn="just" rtl="0">
              <a:lnSpc>
                <a:spcPct val="90000"/>
              </a:lnSpc>
              <a:spcBef>
                <a:spcPts val="1000"/>
              </a:spcBef>
              <a:spcAft>
                <a:spcPts val="0"/>
              </a:spcAft>
              <a:buClr>
                <a:schemeClr val="dk1"/>
              </a:buClr>
              <a:buSzPts val="2800"/>
              <a:buNone/>
            </a:pPr>
            <a:r>
              <a:rPr lang="en-US"/>
              <a:t>     2. broadcast analog video over the </a:t>
            </a:r>
            <a:r>
              <a:rPr lang="en-US" u="sng"/>
              <a:t>cable network</a:t>
            </a:r>
            <a:r>
              <a:rPr lang="en-US"/>
              <a:t>.</a:t>
            </a:r>
            <a:endParaRPr/>
          </a:p>
          <a:p>
            <a:pPr marL="228600" lvl="0" indent="-228600" algn="just" rtl="0">
              <a:lnSpc>
                <a:spcPct val="90000"/>
              </a:lnSpc>
              <a:spcBef>
                <a:spcPts val="1000"/>
              </a:spcBef>
              <a:spcAft>
                <a:spcPts val="0"/>
              </a:spcAft>
              <a:buClr>
                <a:schemeClr val="dk1"/>
              </a:buClr>
              <a:buSzPts val="2800"/>
              <a:buChar char="•"/>
            </a:pPr>
            <a:r>
              <a:rPr lang="en-US"/>
              <a:t>Recently added to this mix have been </a:t>
            </a:r>
            <a:endParaRPr/>
          </a:p>
          <a:p>
            <a:pPr marL="0" lvl="0" indent="0" algn="just" rtl="0">
              <a:lnSpc>
                <a:spcPct val="90000"/>
              </a:lnSpc>
              <a:spcBef>
                <a:spcPts val="1000"/>
              </a:spcBef>
              <a:spcAft>
                <a:spcPts val="0"/>
              </a:spcAft>
              <a:buClr>
                <a:schemeClr val="dk1"/>
              </a:buClr>
              <a:buSzPts val="2800"/>
              <a:buNone/>
            </a:pPr>
            <a:r>
              <a:rPr lang="en-US"/>
              <a:t>    3. data services for Internet access using either digital subscriber line (DSL)     </a:t>
            </a:r>
            <a:endParaRPr/>
          </a:p>
          <a:p>
            <a:pPr marL="0" lvl="0" indent="0" algn="just" rtl="0">
              <a:lnSpc>
                <a:spcPct val="90000"/>
              </a:lnSpc>
              <a:spcBef>
                <a:spcPts val="1000"/>
              </a:spcBef>
              <a:spcAft>
                <a:spcPts val="0"/>
              </a:spcAft>
              <a:buClr>
                <a:schemeClr val="dk1"/>
              </a:buClr>
              <a:buSzPts val="2800"/>
              <a:buNone/>
            </a:pPr>
            <a:r>
              <a:rPr lang="en-US"/>
              <a:t>        technology over the telephone network or </a:t>
            </a:r>
            <a:endParaRPr/>
          </a:p>
          <a:p>
            <a:pPr marL="0" lvl="0" indent="0" algn="just" rtl="0">
              <a:lnSpc>
                <a:spcPct val="90000"/>
              </a:lnSpc>
              <a:spcBef>
                <a:spcPts val="1000"/>
              </a:spcBef>
              <a:spcAft>
                <a:spcPts val="0"/>
              </a:spcAft>
              <a:buClr>
                <a:schemeClr val="dk1"/>
              </a:buClr>
              <a:buSzPts val="2800"/>
              <a:buNone/>
            </a:pPr>
            <a:r>
              <a:rPr lang="en-US"/>
              <a:t>     4. cable modem service over the cable network.</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60"/>
          <p:cNvSpPr txBox="1">
            <a:spLocks noGrp="1"/>
          </p:cNvSpPr>
          <p:nvPr>
            <p:ph type="title"/>
          </p:nvPr>
        </p:nvSpPr>
        <p:spPr>
          <a:xfrm>
            <a:off x="220134" y="78880"/>
            <a:ext cx="1955800" cy="396875"/>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ts val="3240"/>
              <a:buFont typeface="Calibri"/>
              <a:buNone/>
            </a:pPr>
            <a:r>
              <a:rPr lang="en-US" sz="3240" b="1"/>
              <a:t>TPON</a:t>
            </a:r>
            <a:endParaRPr sz="3959" b="1"/>
          </a:p>
        </p:txBody>
      </p:sp>
      <p:pic>
        <p:nvPicPr>
          <p:cNvPr id="422" name="Google Shape;422;p60"/>
          <p:cNvPicPr preferRelativeResize="0">
            <a:picLocks noGrp="1"/>
          </p:cNvPicPr>
          <p:nvPr>
            <p:ph type="body" idx="1"/>
          </p:nvPr>
        </p:nvPicPr>
        <p:blipFill rotWithShape="1">
          <a:blip r:embed="rId3">
            <a:alphaModFix/>
          </a:blip>
          <a:srcRect/>
          <a:stretch/>
        </p:blipFill>
        <p:spPr>
          <a:xfrm>
            <a:off x="1460500" y="0"/>
            <a:ext cx="8902700" cy="677912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61"/>
          <p:cNvSpPr txBox="1">
            <a:spLocks noGrp="1"/>
          </p:cNvSpPr>
          <p:nvPr>
            <p:ph type="body" idx="1"/>
          </p:nvPr>
        </p:nvSpPr>
        <p:spPr>
          <a:xfrm>
            <a:off x="269507" y="264160"/>
            <a:ext cx="11536413" cy="6492239"/>
          </a:xfrm>
          <a:prstGeom prst="rect">
            <a:avLst/>
          </a:prstGeom>
          <a:noFill/>
          <a:ln>
            <a:noFill/>
          </a:ln>
        </p:spPr>
        <p:txBody>
          <a:bodyPr spcFirstLastPara="1" wrap="square" lIns="91425" tIns="45700" rIns="91425" bIns="45700" anchor="t" anchorCtr="0">
            <a:normAutofit/>
          </a:bodyPr>
          <a:lstStyle/>
          <a:p>
            <a:pPr marL="228600" lvl="0" indent="-228600" algn="just" rtl="0">
              <a:lnSpc>
                <a:spcPct val="80000"/>
              </a:lnSpc>
              <a:spcBef>
                <a:spcPts val="0"/>
              </a:spcBef>
              <a:spcAft>
                <a:spcPts val="0"/>
              </a:spcAft>
              <a:buClr>
                <a:schemeClr val="dk1"/>
              </a:buClr>
              <a:buSzPts val="2800"/>
              <a:buChar char="•"/>
            </a:pPr>
            <a:r>
              <a:rPr lang="en-US"/>
              <a:t>Common </a:t>
            </a:r>
            <a:r>
              <a:rPr lang="en-US" u="sng"/>
              <a:t>PON architecture is the TPON </a:t>
            </a:r>
            <a:r>
              <a:rPr lang="en-US"/>
              <a:t>(originally called PON for telephony) architecture, shown in Figure 11.7. </a:t>
            </a:r>
            <a:endParaRPr/>
          </a:p>
          <a:p>
            <a:pPr marL="228600" lvl="0" indent="-228600" algn="just" rtl="0">
              <a:lnSpc>
                <a:spcPct val="80000"/>
              </a:lnSpc>
              <a:spcBef>
                <a:spcPts val="1000"/>
              </a:spcBef>
              <a:spcAft>
                <a:spcPts val="0"/>
              </a:spcAft>
              <a:buClr>
                <a:schemeClr val="dk1"/>
              </a:buClr>
              <a:buSzPts val="2800"/>
              <a:buChar char="•"/>
            </a:pPr>
            <a:r>
              <a:rPr lang="en-US"/>
              <a:t>The </a:t>
            </a:r>
            <a:r>
              <a:rPr lang="en-US" u="sng"/>
              <a:t>downstream traffic is broadcast </a:t>
            </a:r>
            <a:r>
              <a:rPr lang="en-US"/>
              <a:t>by a transmitter at the </a:t>
            </a:r>
            <a:r>
              <a:rPr lang="en-US" u="sng"/>
              <a:t>CO to all the ONUs </a:t>
            </a:r>
            <a:r>
              <a:rPr lang="en-US"/>
              <a:t>by a passive star coupler.</a:t>
            </a:r>
            <a:endParaRPr/>
          </a:p>
          <a:p>
            <a:pPr marL="228600" lvl="0" indent="-228600" algn="just" rtl="0">
              <a:lnSpc>
                <a:spcPct val="80000"/>
              </a:lnSpc>
              <a:spcBef>
                <a:spcPts val="1000"/>
              </a:spcBef>
              <a:spcAft>
                <a:spcPts val="0"/>
              </a:spcAft>
              <a:buClr>
                <a:schemeClr val="dk1"/>
              </a:buClr>
              <a:buSzPts val="2800"/>
              <a:buChar char="•"/>
            </a:pPr>
            <a:r>
              <a:rPr lang="en-US"/>
              <a:t>Although the architecture is a broadcast architecture, </a:t>
            </a:r>
            <a:r>
              <a:rPr lang="en-US" u="sng"/>
              <a:t>switched services </a:t>
            </a:r>
            <a:r>
              <a:rPr lang="en-US"/>
              <a:t>can be supported by assigning </a:t>
            </a:r>
            <a:r>
              <a:rPr lang="en-US" u="sng"/>
              <a:t>specific time slots </a:t>
            </a:r>
            <a:r>
              <a:rPr lang="en-US"/>
              <a:t>to </a:t>
            </a:r>
            <a:r>
              <a:rPr lang="en-US" u="sng"/>
              <a:t>individual ONUs</a:t>
            </a:r>
            <a:r>
              <a:rPr lang="en-US"/>
              <a:t> based on their </a:t>
            </a:r>
            <a:r>
              <a:rPr lang="en-US" u="sng"/>
              <a:t>bandwidth demands</a:t>
            </a:r>
            <a:r>
              <a:rPr lang="en-US"/>
              <a:t>. </a:t>
            </a:r>
            <a:endParaRPr/>
          </a:p>
          <a:p>
            <a:pPr marL="228600" lvl="0" indent="-228600" algn="just" rtl="0">
              <a:lnSpc>
                <a:spcPct val="80000"/>
              </a:lnSpc>
              <a:spcBef>
                <a:spcPts val="1000"/>
              </a:spcBef>
              <a:spcAft>
                <a:spcPts val="0"/>
              </a:spcAft>
              <a:buClr>
                <a:schemeClr val="dk1"/>
              </a:buClr>
              <a:buSzPts val="2800"/>
              <a:buChar char="•"/>
            </a:pPr>
            <a:r>
              <a:rPr lang="en-US"/>
              <a:t>For the </a:t>
            </a:r>
            <a:r>
              <a:rPr lang="en-US" u="sng"/>
              <a:t>upstream channel, the ONUs share a channel</a:t>
            </a:r>
            <a:r>
              <a:rPr lang="en-US"/>
              <a:t> </a:t>
            </a:r>
            <a:r>
              <a:rPr lang="en-US" u="sng"/>
              <a:t>that is combined using a coupler</a:t>
            </a:r>
            <a:r>
              <a:rPr lang="en-US"/>
              <a:t>, again via fixed </a:t>
            </a:r>
            <a:r>
              <a:rPr lang="en-US" u="sng"/>
              <a:t>time division multiplexing (TDM)</a:t>
            </a:r>
            <a:r>
              <a:rPr lang="en-US"/>
              <a:t> some other multiaccess protocol. </a:t>
            </a:r>
            <a:endParaRPr/>
          </a:p>
          <a:p>
            <a:pPr marL="228600" lvl="0" indent="-228600" algn="just" rtl="0">
              <a:lnSpc>
                <a:spcPct val="80000"/>
              </a:lnSpc>
              <a:spcBef>
                <a:spcPts val="1000"/>
              </a:spcBef>
              <a:spcAft>
                <a:spcPts val="0"/>
              </a:spcAft>
              <a:buClr>
                <a:schemeClr val="dk1"/>
              </a:buClr>
              <a:buSzPts val="2800"/>
              <a:buChar char="•"/>
            </a:pPr>
            <a:r>
              <a:rPr lang="en-US"/>
              <a:t>In the </a:t>
            </a:r>
            <a:r>
              <a:rPr lang="en-US" u="sng"/>
              <a:t>TDM approach, the ONUs need to be synchronized to a common clock</a:t>
            </a:r>
            <a:r>
              <a:rPr lang="en-US"/>
              <a:t>. </a:t>
            </a:r>
            <a:endParaRPr/>
          </a:p>
          <a:p>
            <a:pPr marL="228600" lvl="0" indent="-228600" algn="just" rtl="0">
              <a:lnSpc>
                <a:spcPct val="80000"/>
              </a:lnSpc>
              <a:spcBef>
                <a:spcPts val="1000"/>
              </a:spcBef>
              <a:spcAft>
                <a:spcPts val="0"/>
              </a:spcAft>
              <a:buClr>
                <a:schemeClr val="dk1"/>
              </a:buClr>
              <a:buSzPts val="2800"/>
              <a:buChar char="•"/>
            </a:pPr>
            <a:r>
              <a:rPr lang="en-US"/>
              <a:t>This is done by a </a:t>
            </a:r>
            <a:r>
              <a:rPr lang="en-US" u="sng"/>
              <a:t>process called ranging</a:t>
            </a:r>
            <a:r>
              <a:rPr lang="en-US"/>
              <a:t>, where each </a:t>
            </a:r>
            <a:r>
              <a:rPr lang="en-US" u="sng"/>
              <a:t>ONU </a:t>
            </a:r>
            <a:r>
              <a:rPr lang="en-US"/>
              <a:t>measures its </a:t>
            </a:r>
            <a:r>
              <a:rPr lang="en-US" u="sng"/>
              <a:t>delay</a:t>
            </a:r>
            <a:r>
              <a:rPr lang="en-US"/>
              <a:t> from the </a:t>
            </a:r>
            <a:r>
              <a:rPr lang="en-US" u="sng"/>
              <a:t>CO</a:t>
            </a:r>
            <a:r>
              <a:rPr lang="en-US"/>
              <a:t> and </a:t>
            </a:r>
            <a:r>
              <a:rPr lang="en-US" u="sng"/>
              <a:t>adjusts its clock such that all the ONUs are synchronized </a:t>
            </a:r>
            <a:r>
              <a:rPr lang="en-US"/>
              <a:t>relative to the CO. </a:t>
            </a:r>
            <a:endParaRPr/>
          </a:p>
          <a:p>
            <a:pPr marL="228600" lvl="0" indent="-228600" algn="just" rtl="0">
              <a:lnSpc>
                <a:spcPct val="80000"/>
              </a:lnSpc>
              <a:spcBef>
                <a:spcPts val="1000"/>
              </a:spcBef>
              <a:spcAft>
                <a:spcPts val="0"/>
              </a:spcAft>
              <a:buClr>
                <a:schemeClr val="dk1"/>
              </a:buClr>
              <a:buSzPts val="2800"/>
              <a:buChar char="•"/>
            </a:pPr>
            <a:r>
              <a:rPr lang="en-US"/>
              <a:t>The </a:t>
            </a:r>
            <a:r>
              <a:rPr lang="en-US" u="sng"/>
              <a:t>CO</a:t>
            </a:r>
            <a:r>
              <a:rPr lang="en-US"/>
              <a:t> then </a:t>
            </a:r>
            <a:r>
              <a:rPr lang="en-US" u="sng"/>
              <a:t>assigns</a:t>
            </a:r>
            <a:r>
              <a:rPr lang="en-US"/>
              <a:t> </a:t>
            </a:r>
            <a:r>
              <a:rPr lang="en-US" u="sng"/>
              <a:t>time slots to each ONU </a:t>
            </a:r>
            <a:r>
              <a:rPr lang="en-US"/>
              <a:t>as needed.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pic>
        <p:nvPicPr>
          <p:cNvPr id="434" name="Google Shape;434;p62"/>
          <p:cNvPicPr preferRelativeResize="0"/>
          <p:nvPr/>
        </p:nvPicPr>
        <p:blipFill rotWithShape="1">
          <a:blip r:embed="rId3">
            <a:alphaModFix/>
          </a:blip>
          <a:srcRect/>
          <a:stretch/>
        </p:blipFill>
        <p:spPr>
          <a:xfrm>
            <a:off x="2146190" y="365125"/>
            <a:ext cx="7402796" cy="517747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63"/>
          <p:cNvSpPr txBox="1">
            <a:spLocks noGrp="1"/>
          </p:cNvSpPr>
          <p:nvPr>
            <p:ph type="title"/>
          </p:nvPr>
        </p:nvSpPr>
        <p:spPr>
          <a:xfrm>
            <a:off x="266700" y="114644"/>
            <a:ext cx="8229600" cy="41116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600"/>
              <a:buFont typeface="Calibri"/>
              <a:buNone/>
            </a:pPr>
            <a:r>
              <a:rPr lang="en-US" sz="3600" b="1"/>
              <a:t>WPON</a:t>
            </a:r>
            <a:endParaRPr/>
          </a:p>
        </p:txBody>
      </p:sp>
      <p:pic>
        <p:nvPicPr>
          <p:cNvPr id="440" name="Google Shape;440;p63"/>
          <p:cNvPicPr preferRelativeResize="0">
            <a:picLocks noGrp="1"/>
          </p:cNvPicPr>
          <p:nvPr>
            <p:ph type="body" idx="1"/>
          </p:nvPr>
        </p:nvPicPr>
        <p:blipFill rotWithShape="1">
          <a:blip r:embed="rId3">
            <a:alphaModFix/>
          </a:blip>
          <a:srcRect/>
          <a:stretch/>
        </p:blipFill>
        <p:spPr>
          <a:xfrm>
            <a:off x="1998980" y="57884"/>
            <a:ext cx="9448800" cy="6685472"/>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pic>
        <p:nvPicPr>
          <p:cNvPr id="447" name="Google Shape;447;p64"/>
          <p:cNvPicPr preferRelativeResize="0"/>
          <p:nvPr/>
        </p:nvPicPr>
        <p:blipFill rotWithShape="1">
          <a:blip r:embed="rId3">
            <a:alphaModFix/>
          </a:blip>
          <a:srcRect/>
          <a:stretch/>
        </p:blipFill>
        <p:spPr>
          <a:xfrm>
            <a:off x="2052320" y="410265"/>
            <a:ext cx="8147828" cy="6082609"/>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65"/>
          <p:cNvSpPr txBox="1">
            <a:spLocks noGrp="1"/>
          </p:cNvSpPr>
          <p:nvPr>
            <p:ph type="body" idx="1"/>
          </p:nvPr>
        </p:nvSpPr>
        <p:spPr>
          <a:xfrm>
            <a:off x="345440" y="416560"/>
            <a:ext cx="11521440" cy="5760403"/>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WDM technology can be applied to TPONs. </a:t>
            </a:r>
            <a:endParaRPr/>
          </a:p>
          <a:p>
            <a:pPr marL="228600" lvl="0" indent="-228600" algn="just" rtl="0">
              <a:lnSpc>
                <a:spcPct val="90000"/>
              </a:lnSpc>
              <a:spcBef>
                <a:spcPts val="1000"/>
              </a:spcBef>
              <a:spcAft>
                <a:spcPts val="0"/>
              </a:spcAft>
              <a:buClr>
                <a:schemeClr val="dk1"/>
              </a:buClr>
              <a:buSzPts val="2800"/>
              <a:buChar char="•"/>
            </a:pPr>
            <a:r>
              <a:rPr lang="en-US"/>
              <a:t>WDM can increase the capacity and flexibility of TPONs.</a:t>
            </a:r>
            <a:endParaRPr/>
          </a:p>
          <a:p>
            <a:pPr marL="228600" lvl="0" indent="-228600" algn="just" rtl="0">
              <a:lnSpc>
                <a:spcPct val="90000"/>
              </a:lnSpc>
              <a:spcBef>
                <a:spcPts val="1000"/>
              </a:spcBef>
              <a:spcAft>
                <a:spcPts val="0"/>
              </a:spcAft>
              <a:buClr>
                <a:schemeClr val="dk1"/>
              </a:buClr>
              <a:buSzPts val="2800"/>
              <a:buChar char="•"/>
            </a:pPr>
            <a:r>
              <a:rPr lang="en-US"/>
              <a:t>An architecture to implement WDM into a TPON is shown in Figure 11.8.</a:t>
            </a:r>
            <a:endParaRPr/>
          </a:p>
          <a:p>
            <a:pPr marL="228600" lvl="0" indent="-228600" algn="just" rtl="0">
              <a:lnSpc>
                <a:spcPct val="90000"/>
              </a:lnSpc>
              <a:spcBef>
                <a:spcPts val="1000"/>
              </a:spcBef>
              <a:spcAft>
                <a:spcPts val="0"/>
              </a:spcAft>
              <a:buClr>
                <a:schemeClr val="dk1"/>
              </a:buClr>
              <a:buSzPts val="2800"/>
              <a:buChar char="•"/>
            </a:pPr>
            <a:r>
              <a:rPr lang="en-US"/>
              <a:t>Single transceiver at the CO is replaced with a WDM array of transmitters or a single tunable transmitter to yield a WDM PON (WPON).</a:t>
            </a:r>
            <a:endParaRPr/>
          </a:p>
          <a:p>
            <a:pPr marL="228600" lvl="0" indent="-228600" algn="l" rtl="0">
              <a:lnSpc>
                <a:spcPct val="90000"/>
              </a:lnSpc>
              <a:spcBef>
                <a:spcPts val="1000"/>
              </a:spcBef>
              <a:spcAft>
                <a:spcPts val="0"/>
              </a:spcAft>
              <a:buClr>
                <a:schemeClr val="dk1"/>
              </a:buClr>
              <a:buSzPts val="2800"/>
              <a:buChar char="•"/>
            </a:pPr>
            <a:r>
              <a:rPr lang="en-US"/>
              <a:t>Each ONU is equipped with electronics, running only at the rate it receives data.</a:t>
            </a:r>
            <a:endParaRPr/>
          </a:p>
          <a:p>
            <a:pPr marL="228600" lvl="0" indent="-228600" algn="l" rtl="0">
              <a:lnSpc>
                <a:spcPct val="90000"/>
              </a:lnSpc>
              <a:spcBef>
                <a:spcPts val="1000"/>
              </a:spcBef>
              <a:spcAft>
                <a:spcPts val="0"/>
              </a:spcAft>
              <a:buClr>
                <a:schemeClr val="dk1"/>
              </a:buClr>
              <a:buSzPts val="2800"/>
              <a:buChar char="•"/>
            </a:pPr>
            <a:r>
              <a:rPr lang="en-US"/>
              <a:t>However, it is still limited by the power splitting at the star coupler.</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pic>
        <p:nvPicPr>
          <p:cNvPr id="458" name="Google Shape;458;p66"/>
          <p:cNvPicPr preferRelativeResize="0">
            <a:picLocks noGrp="1"/>
          </p:cNvPicPr>
          <p:nvPr>
            <p:ph type="body" idx="1"/>
          </p:nvPr>
        </p:nvPicPr>
        <p:blipFill rotWithShape="1">
          <a:blip r:embed="rId3">
            <a:alphaModFix/>
          </a:blip>
          <a:srcRect/>
          <a:stretch/>
        </p:blipFill>
        <p:spPr>
          <a:xfrm>
            <a:off x="1549066" y="260836"/>
            <a:ext cx="8779855" cy="6336328"/>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67"/>
          <p:cNvSpPr txBox="1">
            <a:spLocks noGrp="1"/>
          </p:cNvSpPr>
          <p:nvPr>
            <p:ph type="body" idx="1"/>
          </p:nvPr>
        </p:nvSpPr>
        <p:spPr>
          <a:xfrm>
            <a:off x="457200" y="182880"/>
            <a:ext cx="10886440" cy="5841683"/>
          </a:xfrm>
          <a:prstGeom prst="rect">
            <a:avLst/>
          </a:prstGeom>
          <a:noFill/>
          <a:ln>
            <a:noFill/>
          </a:ln>
        </p:spPr>
        <p:txBody>
          <a:bodyPr spcFirstLastPara="1" wrap="square" lIns="91425" tIns="45700" rIns="91425" bIns="45700" anchor="t" anchorCtr="0">
            <a:normAutofit/>
          </a:bodyPr>
          <a:lstStyle/>
          <a:p>
            <a:pPr marL="228600" lvl="0" indent="-228600" algn="just" rtl="0">
              <a:lnSpc>
                <a:spcPct val="80000"/>
              </a:lnSpc>
              <a:spcBef>
                <a:spcPts val="0"/>
              </a:spcBef>
              <a:spcAft>
                <a:spcPts val="0"/>
              </a:spcAft>
              <a:buClr>
                <a:schemeClr val="dk1"/>
              </a:buClr>
              <a:buSzPts val="2800"/>
              <a:buChar char="•"/>
            </a:pPr>
            <a:r>
              <a:rPr lang="en-US"/>
              <a:t>Most of the commercial PON systems have a splitting ratio of 1:16 or 1:32. </a:t>
            </a:r>
            <a:endParaRPr/>
          </a:p>
          <a:p>
            <a:pPr marL="228600" lvl="0" indent="-228600" algn="just" rtl="0">
              <a:lnSpc>
                <a:spcPct val="80000"/>
              </a:lnSpc>
              <a:spcBef>
                <a:spcPts val="1000"/>
              </a:spcBef>
              <a:spcAft>
                <a:spcPts val="0"/>
              </a:spcAft>
              <a:buClr>
                <a:schemeClr val="dk1"/>
              </a:buClr>
              <a:buSzPts val="2800"/>
              <a:buChar char="•"/>
            </a:pPr>
            <a:r>
              <a:rPr lang="en-US"/>
              <a:t>A higher splitting ratio means that the cost of the PON OLT is better shared among ONUs. </a:t>
            </a:r>
            <a:endParaRPr/>
          </a:p>
          <a:p>
            <a:pPr marL="228600" lvl="0" indent="-228600" algn="just" rtl="0">
              <a:lnSpc>
                <a:spcPct val="80000"/>
              </a:lnSpc>
              <a:spcBef>
                <a:spcPts val="1000"/>
              </a:spcBef>
              <a:spcAft>
                <a:spcPts val="0"/>
              </a:spcAft>
              <a:buClr>
                <a:schemeClr val="dk1"/>
              </a:buClr>
              <a:buSzPts val="2800"/>
              <a:buChar char="•"/>
            </a:pPr>
            <a:r>
              <a:rPr lang="en-US"/>
              <a:t>However, the splitting ratio directly affects the system power budget and transmission loss. </a:t>
            </a:r>
            <a:endParaRPr/>
          </a:p>
          <a:p>
            <a:pPr marL="228600" lvl="0" indent="-228600" algn="just" rtl="0">
              <a:lnSpc>
                <a:spcPct val="80000"/>
              </a:lnSpc>
              <a:spcBef>
                <a:spcPts val="1000"/>
              </a:spcBef>
              <a:spcAft>
                <a:spcPts val="0"/>
              </a:spcAft>
              <a:buClr>
                <a:schemeClr val="dk1"/>
              </a:buClr>
              <a:buSzPts val="2800"/>
              <a:buChar char="•"/>
            </a:pPr>
            <a:r>
              <a:rPr lang="en-US"/>
              <a:t>The ideal splitting loss for a 1:N splitter is 10*log(N) dB. </a:t>
            </a:r>
            <a:endParaRPr/>
          </a:p>
          <a:p>
            <a:pPr marL="228600" lvl="0" indent="-228600" algn="just" rtl="0">
              <a:lnSpc>
                <a:spcPct val="80000"/>
              </a:lnSpc>
              <a:spcBef>
                <a:spcPts val="1000"/>
              </a:spcBef>
              <a:spcAft>
                <a:spcPts val="0"/>
              </a:spcAft>
              <a:buClr>
                <a:schemeClr val="dk1"/>
              </a:buClr>
              <a:buSzPts val="2800"/>
              <a:buChar char="•"/>
            </a:pPr>
            <a:r>
              <a:rPr lang="en-US"/>
              <a:t>To support large splitting ratio, high power transmitters, high sensitivity receivers, and low-loss optical components are required. </a:t>
            </a:r>
            <a:endParaRPr/>
          </a:p>
          <a:p>
            <a:pPr marL="228600" lvl="0" indent="-228600" algn="just" rtl="0">
              <a:lnSpc>
                <a:spcPct val="80000"/>
              </a:lnSpc>
              <a:spcBef>
                <a:spcPts val="1000"/>
              </a:spcBef>
              <a:spcAft>
                <a:spcPts val="0"/>
              </a:spcAft>
              <a:buClr>
                <a:schemeClr val="dk1"/>
              </a:buClr>
              <a:buSzPts val="2800"/>
              <a:buChar char="•"/>
            </a:pPr>
            <a:r>
              <a:rPr lang="en-US"/>
              <a:t>Higher splitting ratio also means less power left for transmission fiber loss and smaller margin reserved for other system degradations and variations. </a:t>
            </a:r>
            <a:endParaRPr/>
          </a:p>
          <a:p>
            <a:pPr marL="228600" lvl="0" indent="-228600" algn="just" rtl="0">
              <a:lnSpc>
                <a:spcPct val="80000"/>
              </a:lnSpc>
              <a:spcBef>
                <a:spcPts val="1000"/>
              </a:spcBef>
              <a:spcAft>
                <a:spcPts val="0"/>
              </a:spcAft>
              <a:buClr>
                <a:schemeClr val="dk1"/>
              </a:buClr>
              <a:buSzPts val="2800"/>
              <a:buChar char="•"/>
            </a:pPr>
            <a:r>
              <a:rPr lang="en-US"/>
              <a:t>Therefore, up to a certain point, higher splitting ratio will create diminishing returns.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68"/>
          <p:cNvSpPr txBox="1">
            <a:spLocks noGrp="1"/>
          </p:cNvSpPr>
          <p:nvPr>
            <p:ph type="body" idx="1"/>
          </p:nvPr>
        </p:nvSpPr>
        <p:spPr>
          <a:xfrm>
            <a:off x="416560" y="223520"/>
            <a:ext cx="10937240" cy="5953443"/>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A high splitting ratio also means the OLT bandwidth is shared among more ONUs and will lead to less bandwidth per user. </a:t>
            </a:r>
            <a:endParaRPr/>
          </a:p>
          <a:p>
            <a:pPr marL="228600" lvl="0" indent="-228600" algn="just" rtl="0">
              <a:lnSpc>
                <a:spcPct val="90000"/>
              </a:lnSpc>
              <a:spcBef>
                <a:spcPts val="1000"/>
              </a:spcBef>
              <a:spcAft>
                <a:spcPts val="0"/>
              </a:spcAft>
              <a:buClr>
                <a:schemeClr val="dk1"/>
              </a:buClr>
              <a:buSzPts val="2800"/>
              <a:buChar char="•"/>
            </a:pPr>
            <a:r>
              <a:rPr lang="en-US"/>
              <a:t>To achieve a certain bit error rate (BER) performance, a minimum energy per bit is required to overcome the system noise.</a:t>
            </a:r>
            <a:endParaRPr/>
          </a:p>
          <a:p>
            <a:pPr marL="228600" lvl="0" indent="-228600" algn="just" rtl="0">
              <a:lnSpc>
                <a:spcPct val="90000"/>
              </a:lnSpc>
              <a:spcBef>
                <a:spcPts val="1000"/>
              </a:spcBef>
              <a:spcAft>
                <a:spcPts val="0"/>
              </a:spcAft>
              <a:buClr>
                <a:schemeClr val="dk1"/>
              </a:buClr>
              <a:buSzPts val="2800"/>
              <a:buChar char="•"/>
            </a:pPr>
            <a:r>
              <a:rPr lang="en-US"/>
              <a:t>Therefore, increasing the bit rate at the OLT will also increase the power (which is the product of bit rate and bit energy) required for transmission. </a:t>
            </a:r>
            <a:endParaRPr/>
          </a:p>
          <a:p>
            <a:pPr marL="228600" lvl="0" indent="-228600" algn="just" rtl="0">
              <a:lnSpc>
                <a:spcPct val="90000"/>
              </a:lnSpc>
              <a:spcBef>
                <a:spcPts val="1000"/>
              </a:spcBef>
              <a:spcAft>
                <a:spcPts val="0"/>
              </a:spcAft>
              <a:buClr>
                <a:schemeClr val="dk1"/>
              </a:buClr>
              <a:buSzPts val="2800"/>
              <a:buChar char="•"/>
            </a:pPr>
            <a:r>
              <a:rPr lang="en-US"/>
              <a:t>The transmission power is constrained by available laser technology (communication lasers normally have about 0–10 dBm output power) and safety requirements issued by regulatory authorities.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69"/>
          <p:cNvSpPr txBox="1">
            <a:spLocks noGrp="1"/>
          </p:cNvSpPr>
          <p:nvPr>
            <p:ph type="title"/>
          </p:nvPr>
        </p:nvSpPr>
        <p:spPr>
          <a:xfrm>
            <a:off x="200660" y="80645"/>
            <a:ext cx="2032000" cy="579755"/>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ts val="3600"/>
              <a:buFont typeface="Calibri"/>
              <a:buNone/>
            </a:pPr>
            <a:r>
              <a:rPr lang="en-US" sz="3600" b="1"/>
              <a:t>WRPON</a:t>
            </a:r>
            <a:endParaRPr/>
          </a:p>
        </p:txBody>
      </p:sp>
      <p:pic>
        <p:nvPicPr>
          <p:cNvPr id="474" name="Google Shape;474;p69"/>
          <p:cNvPicPr preferRelativeResize="0">
            <a:picLocks noGrp="1"/>
          </p:cNvPicPr>
          <p:nvPr>
            <p:ph type="body" idx="1"/>
          </p:nvPr>
        </p:nvPicPr>
        <p:blipFill rotWithShape="1">
          <a:blip r:embed="rId3">
            <a:alphaModFix/>
          </a:blip>
          <a:srcRect/>
          <a:stretch/>
        </p:blipFill>
        <p:spPr>
          <a:xfrm>
            <a:off x="1981200" y="0"/>
            <a:ext cx="9105900" cy="687081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7" name="Google Shape;277;p3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Development of  high-capacity access networks were devoted networks that would accommodate various forms of video, such as </a:t>
            </a:r>
            <a:r>
              <a:rPr lang="en-US" u="sng"/>
              <a:t>video-on-demand and </a:t>
            </a:r>
            <a:endParaRPr/>
          </a:p>
          <a:p>
            <a:pPr marL="0" lvl="0" indent="0" algn="just" rtl="0">
              <a:lnSpc>
                <a:spcPct val="90000"/>
              </a:lnSpc>
              <a:spcBef>
                <a:spcPts val="1000"/>
              </a:spcBef>
              <a:spcAft>
                <a:spcPts val="0"/>
              </a:spcAft>
              <a:buClr>
                <a:schemeClr val="dk1"/>
              </a:buClr>
              <a:buSzPts val="2800"/>
              <a:buNone/>
            </a:pPr>
            <a:r>
              <a:rPr lang="en-US" u="sng"/>
              <a:t>   high-definition television.</a:t>
            </a:r>
            <a:endParaRPr/>
          </a:p>
          <a:p>
            <a:pPr marL="228600" lvl="0" indent="-228600" algn="just" rtl="0">
              <a:lnSpc>
                <a:spcPct val="90000"/>
              </a:lnSpc>
              <a:spcBef>
                <a:spcPts val="1000"/>
              </a:spcBef>
              <a:spcAft>
                <a:spcPts val="0"/>
              </a:spcAft>
              <a:buClr>
                <a:schemeClr val="dk1"/>
              </a:buClr>
              <a:buSzPts val="2800"/>
              <a:buChar char="•"/>
            </a:pPr>
            <a:r>
              <a:rPr lang="en-US"/>
              <a:t>However, the range of services that users are expected to demand in the future is vast and unpredictable.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70"/>
          <p:cNvSpPr txBox="1">
            <a:spLocks noGrp="1"/>
          </p:cNvSpPr>
          <p:nvPr>
            <p:ph type="body" idx="1"/>
          </p:nvPr>
        </p:nvSpPr>
        <p:spPr>
          <a:xfrm>
            <a:off x="259080" y="472598"/>
            <a:ext cx="11673840" cy="5912803"/>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Introducing wavelength routing solves the splitting loss problem while retaining all the other advantages of the WDM PON. </a:t>
            </a:r>
            <a:endParaRPr/>
          </a:p>
          <a:p>
            <a:pPr marL="228600" lvl="0" indent="-228600" algn="just" rtl="0">
              <a:lnSpc>
                <a:spcPct val="90000"/>
              </a:lnSpc>
              <a:spcBef>
                <a:spcPts val="1000"/>
              </a:spcBef>
              <a:spcAft>
                <a:spcPts val="0"/>
              </a:spcAft>
              <a:buClr>
                <a:schemeClr val="dk1"/>
              </a:buClr>
              <a:buSzPts val="2800"/>
              <a:buChar char="•"/>
            </a:pPr>
            <a:r>
              <a:rPr lang="en-US"/>
              <a:t>It allows point-to-point dedicated services to be provided to ONUs. </a:t>
            </a:r>
            <a:endParaRPr/>
          </a:p>
          <a:p>
            <a:pPr marL="228600" lvl="0" indent="-228600" algn="just" rtl="0">
              <a:lnSpc>
                <a:spcPct val="90000"/>
              </a:lnSpc>
              <a:spcBef>
                <a:spcPts val="1000"/>
              </a:spcBef>
              <a:spcAft>
                <a:spcPts val="0"/>
              </a:spcAft>
              <a:buClr>
                <a:schemeClr val="dk1"/>
              </a:buClr>
              <a:buSzPts val="2800"/>
              <a:buChar char="•"/>
            </a:pPr>
            <a:r>
              <a:rPr lang="en-US"/>
              <a:t>This leads to the WRPON architecture shown in Figure 11.9.</a:t>
            </a:r>
            <a:endParaRPr/>
          </a:p>
          <a:p>
            <a:pPr marL="228600" lvl="0" indent="-228600" algn="just" rtl="0">
              <a:lnSpc>
                <a:spcPct val="90000"/>
              </a:lnSpc>
              <a:spcBef>
                <a:spcPts val="1000"/>
              </a:spcBef>
              <a:spcAft>
                <a:spcPts val="0"/>
              </a:spcAft>
              <a:buClr>
                <a:schemeClr val="dk1"/>
              </a:buClr>
              <a:buSzPts val="2800"/>
              <a:buChar char="•"/>
            </a:pPr>
            <a:r>
              <a:rPr lang="en-US"/>
              <a:t>Several types of WRPONs have been proposed and demonstrated. </a:t>
            </a:r>
            <a:endParaRPr/>
          </a:p>
          <a:p>
            <a:pPr marL="228600" lvl="0" indent="-228600" algn="just" rtl="0">
              <a:lnSpc>
                <a:spcPct val="90000"/>
              </a:lnSpc>
              <a:spcBef>
                <a:spcPts val="1000"/>
              </a:spcBef>
              <a:spcAft>
                <a:spcPts val="0"/>
              </a:spcAft>
              <a:buClr>
                <a:schemeClr val="dk1"/>
              </a:buClr>
              <a:buSzPts val="2800"/>
              <a:buChar char="•"/>
            </a:pPr>
            <a:r>
              <a:rPr lang="en-US"/>
              <a:t>Uses a wavelength router, typically an arrayed waveguide grating (AWG) for the downstream traffic.</a:t>
            </a:r>
            <a:endParaRPr/>
          </a:p>
          <a:p>
            <a:pPr marL="228600" lvl="0" indent="-228600" algn="just" rtl="0">
              <a:lnSpc>
                <a:spcPct val="90000"/>
              </a:lnSpc>
              <a:spcBef>
                <a:spcPts val="1000"/>
              </a:spcBef>
              <a:spcAft>
                <a:spcPts val="0"/>
              </a:spcAft>
              <a:buClr>
                <a:schemeClr val="dk1"/>
              </a:buClr>
              <a:buSzPts val="2800"/>
              <a:buChar char="•"/>
            </a:pPr>
            <a:r>
              <a:rPr lang="en-US"/>
              <a:t>The router directs different wavelengths to different ONUs.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78"/>
          <p:cNvSpPr txBox="1">
            <a:spLocks noGrp="1"/>
          </p:cNvSpPr>
          <p:nvPr>
            <p:ph type="title"/>
          </p:nvPr>
        </p:nvSpPr>
        <p:spPr>
          <a:xfrm>
            <a:off x="716280" y="192722"/>
            <a:ext cx="7990840" cy="488315"/>
          </a:xfrm>
          <a:prstGeom prst="rect">
            <a:avLst/>
          </a:prstGeom>
          <a:noFill/>
          <a:ln>
            <a:noFill/>
          </a:ln>
        </p:spPr>
        <p:txBody>
          <a:bodyPr spcFirstLastPara="1" wrap="square" lIns="91425" tIns="45700" rIns="91425" bIns="45700" anchor="ctr" anchorCtr="0">
            <a:noAutofit/>
          </a:bodyPr>
          <a:lstStyle/>
          <a:p>
            <a:pPr marL="0" lvl="0" indent="0" algn="just" rtl="0">
              <a:lnSpc>
                <a:spcPct val="90000"/>
              </a:lnSpc>
              <a:spcBef>
                <a:spcPts val="0"/>
              </a:spcBef>
              <a:spcAft>
                <a:spcPts val="0"/>
              </a:spcAft>
              <a:buClr>
                <a:schemeClr val="dk1"/>
              </a:buClr>
              <a:buSzPts val="3600"/>
              <a:buFont typeface="Calibri"/>
              <a:buNone/>
            </a:pPr>
            <a:r>
              <a:rPr lang="en-US" sz="3600" b="1"/>
              <a:t>PON Evolution</a:t>
            </a:r>
            <a:endParaRPr/>
          </a:p>
        </p:txBody>
      </p:sp>
      <p:sp>
        <p:nvSpPr>
          <p:cNvPr id="524" name="Google Shape;524;p78"/>
          <p:cNvSpPr txBox="1">
            <a:spLocks noGrp="1"/>
          </p:cNvSpPr>
          <p:nvPr>
            <p:ph type="body" idx="1"/>
          </p:nvPr>
        </p:nvSpPr>
        <p:spPr>
          <a:xfrm>
            <a:off x="396240" y="853440"/>
            <a:ext cx="11196320" cy="182880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There is an </a:t>
            </a:r>
            <a:r>
              <a:rPr lang="en-US" u="sng"/>
              <a:t>evolution path </a:t>
            </a:r>
            <a:r>
              <a:rPr lang="en-US"/>
              <a:t>from a very </a:t>
            </a:r>
            <a:r>
              <a:rPr lang="en-US" u="sng"/>
              <a:t>simple TPON </a:t>
            </a:r>
            <a:r>
              <a:rPr lang="en-US"/>
              <a:t>architecture to some of the </a:t>
            </a:r>
            <a:r>
              <a:rPr lang="en-US" u="sng"/>
              <a:t>more complex WRPON </a:t>
            </a:r>
            <a:r>
              <a:rPr lang="en-US"/>
              <a:t>architectures. </a:t>
            </a:r>
            <a:endParaRPr/>
          </a:p>
          <a:p>
            <a:pPr marL="228600" lvl="0" indent="-228600" algn="just" rtl="0">
              <a:lnSpc>
                <a:spcPct val="90000"/>
              </a:lnSpc>
              <a:spcBef>
                <a:spcPts val="1000"/>
              </a:spcBef>
              <a:spcAft>
                <a:spcPts val="0"/>
              </a:spcAft>
              <a:buClr>
                <a:schemeClr val="dk1"/>
              </a:buClr>
              <a:buSzPts val="2800"/>
              <a:buChar char="•"/>
            </a:pPr>
            <a:r>
              <a:rPr lang="en-US"/>
              <a:t>The evolution can be performed with </a:t>
            </a:r>
            <a:r>
              <a:rPr lang="en-US" u="sng"/>
              <a:t>minimal disruption of existing services and without wasting already-deployed equipment</a:t>
            </a:r>
            <a:r>
              <a:rPr lang="en-US"/>
              <a:t>.</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79"/>
          <p:cNvSpPr txBox="1">
            <a:spLocks noGrp="1"/>
          </p:cNvSpPr>
          <p:nvPr>
            <p:ph type="body" idx="1"/>
          </p:nvPr>
        </p:nvSpPr>
        <p:spPr>
          <a:xfrm>
            <a:off x="447040" y="223520"/>
            <a:ext cx="11277600" cy="638048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The </a:t>
            </a:r>
            <a:r>
              <a:rPr lang="en-US" u="sng"/>
              <a:t>upgrade</a:t>
            </a:r>
            <a:r>
              <a:rPr lang="en-US"/>
              <a:t> scenario for </a:t>
            </a:r>
            <a:r>
              <a:rPr lang="en-US" u="sng"/>
              <a:t>PONs</a:t>
            </a:r>
            <a:r>
              <a:rPr lang="en-US"/>
              <a:t> could go as follows. </a:t>
            </a:r>
            <a:endParaRPr/>
          </a:p>
          <a:p>
            <a:pPr marL="228600" lvl="0" indent="-228600" algn="just" rtl="0">
              <a:lnSpc>
                <a:spcPct val="90000"/>
              </a:lnSpc>
              <a:spcBef>
                <a:spcPts val="1000"/>
              </a:spcBef>
              <a:spcAft>
                <a:spcPts val="0"/>
              </a:spcAft>
              <a:buClr>
                <a:schemeClr val="dk1"/>
              </a:buClr>
              <a:buSzPts val="2800"/>
              <a:buChar char="•"/>
            </a:pPr>
            <a:r>
              <a:rPr lang="en-US"/>
              <a:t>The operator can start by deploying a </a:t>
            </a:r>
            <a:r>
              <a:rPr lang="en-US" u="sng"/>
              <a:t>simple broadcast TPON</a:t>
            </a:r>
            <a:r>
              <a:rPr lang="en-US"/>
              <a:t>, which is a </a:t>
            </a:r>
            <a:r>
              <a:rPr lang="en-US" u="sng"/>
              <a:t>broadcast star network with shared bandwidth.</a:t>
            </a:r>
            <a:endParaRPr/>
          </a:p>
          <a:p>
            <a:pPr marL="228600" lvl="0" indent="-228600" algn="just" rtl="0">
              <a:lnSpc>
                <a:spcPct val="90000"/>
              </a:lnSpc>
              <a:spcBef>
                <a:spcPts val="1000"/>
              </a:spcBef>
              <a:spcAft>
                <a:spcPts val="0"/>
              </a:spcAft>
              <a:buClr>
                <a:schemeClr val="dk1"/>
              </a:buClr>
              <a:buSzPts val="2800"/>
              <a:buChar char="•"/>
            </a:pPr>
            <a:r>
              <a:rPr lang="en-US"/>
              <a:t>If </a:t>
            </a:r>
            <a:r>
              <a:rPr lang="en-US" u="sng"/>
              <a:t>more ONUs </a:t>
            </a:r>
            <a:r>
              <a:rPr lang="en-US"/>
              <a:t>need to be supported, the operator can upgrade the network to a </a:t>
            </a:r>
            <a:r>
              <a:rPr lang="en-US" u="sng"/>
              <a:t>WDM broadcast PON</a:t>
            </a:r>
            <a:r>
              <a:rPr lang="en-US"/>
              <a:t>, which is a </a:t>
            </a:r>
            <a:r>
              <a:rPr lang="en-US" u="sng"/>
              <a:t>broadcast network with dedicated bandwidth </a:t>
            </a:r>
            <a:r>
              <a:rPr lang="en-US"/>
              <a:t>provided to each ONU. </a:t>
            </a:r>
            <a:endParaRPr/>
          </a:p>
          <a:p>
            <a:pPr marL="228600" lvl="0" indent="-228600" algn="just" rtl="0">
              <a:lnSpc>
                <a:spcPct val="90000"/>
              </a:lnSpc>
              <a:spcBef>
                <a:spcPts val="1000"/>
              </a:spcBef>
              <a:spcAft>
                <a:spcPts val="0"/>
              </a:spcAft>
              <a:buClr>
                <a:schemeClr val="dk1"/>
              </a:buClr>
              <a:buSzPts val="2800"/>
              <a:buChar char="•"/>
            </a:pPr>
            <a:r>
              <a:rPr lang="en-US"/>
              <a:t>This can be done by </a:t>
            </a:r>
            <a:r>
              <a:rPr lang="en-US" u="sng"/>
              <a:t>upgrading the transmitters at the CO to WDM transmitters</a:t>
            </a:r>
            <a:r>
              <a:rPr lang="en-US"/>
              <a:t>, and the operator may be able to reuse the existing ONUs.</a:t>
            </a:r>
            <a:endParaRPr/>
          </a:p>
          <a:p>
            <a:pPr marL="228600" lvl="0" indent="-228600" algn="just" rtl="0">
              <a:lnSpc>
                <a:spcPct val="90000"/>
              </a:lnSpc>
              <a:spcBef>
                <a:spcPts val="1000"/>
              </a:spcBef>
              <a:spcAft>
                <a:spcPts val="0"/>
              </a:spcAft>
              <a:buClr>
                <a:schemeClr val="dk1"/>
              </a:buClr>
              <a:buSzPts val="2800"/>
              <a:buChar char="•"/>
            </a:pPr>
            <a:r>
              <a:rPr lang="en-US"/>
              <a:t>If </a:t>
            </a:r>
            <a:r>
              <a:rPr lang="en-US" u="sng"/>
              <a:t>higher capacities per ONU </a:t>
            </a:r>
            <a:r>
              <a:rPr lang="en-US"/>
              <a:t>are needed, the operator can further upgrade the network to a </a:t>
            </a:r>
            <a:r>
              <a:rPr lang="en-US" u="sng"/>
              <a:t>wavelength-routed PON</a:t>
            </a:r>
            <a:r>
              <a:rPr lang="en-US"/>
              <a:t>, which is a </a:t>
            </a:r>
            <a:r>
              <a:rPr lang="en-US" u="sng"/>
              <a:t>switched network with dedicated bandwidth. </a:t>
            </a:r>
            <a:endParaRPr/>
          </a:p>
          <a:p>
            <a:pPr marL="228600" lvl="0" indent="-228600" algn="just" rtl="0">
              <a:lnSpc>
                <a:spcPct val="90000"/>
              </a:lnSpc>
              <a:spcBef>
                <a:spcPts val="1000"/>
              </a:spcBef>
              <a:spcAft>
                <a:spcPts val="0"/>
              </a:spcAft>
              <a:buClr>
                <a:schemeClr val="dk1"/>
              </a:buClr>
              <a:buSzPts val="2800"/>
              <a:buChar char="•"/>
            </a:pPr>
            <a:r>
              <a:rPr lang="en-US"/>
              <a:t>Thus there is an upgrade path starting from a </a:t>
            </a:r>
            <a:r>
              <a:rPr lang="en-US" u="sng"/>
              <a:t>broadcast network with shared bandwidth to a broadcast network with dedicated bandwidth and eventually to a switched network with dedicated bandwidth</a:t>
            </a:r>
            <a:r>
              <a:rPr lang="en-US"/>
              <a:t>.</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FD2E98C-6985-EF2F-78F3-B3903DA712B2}"/>
              </a:ext>
            </a:extLst>
          </p:cNvPr>
          <p:cNvSpPr txBox="1"/>
          <p:nvPr/>
        </p:nvSpPr>
        <p:spPr>
          <a:xfrm>
            <a:off x="0" y="192505"/>
            <a:ext cx="11271183" cy="1261884"/>
          </a:xfrm>
          <a:prstGeom prst="rect">
            <a:avLst/>
          </a:prstGeom>
          <a:noFill/>
        </p:spPr>
        <p:txBody>
          <a:bodyPr wrap="square" rtlCol="0">
            <a:spAutoFit/>
          </a:bodyPr>
          <a:lstStyle/>
          <a:p>
            <a:r>
              <a:rPr lang="en-US" sz="4000" b="1" dirty="0">
                <a:solidFill>
                  <a:srgbClr val="FF0000"/>
                </a:solidFill>
              </a:rPr>
              <a:t>Fiber based last mile technology – FTTX</a:t>
            </a:r>
          </a:p>
          <a:p>
            <a:endParaRPr lang="en-US" dirty="0"/>
          </a:p>
          <a:p>
            <a:endParaRPr lang="en-IN" dirty="0"/>
          </a:p>
        </p:txBody>
      </p:sp>
      <p:graphicFrame>
        <p:nvGraphicFramePr>
          <p:cNvPr id="3" name="Object 2">
            <a:extLst>
              <a:ext uri="{FF2B5EF4-FFF2-40B4-BE49-F238E27FC236}">
                <a16:creationId xmlns:a16="http://schemas.microsoft.com/office/drawing/2014/main" id="{7A4430C2-059D-CAA5-A18F-98718947E1B7}"/>
              </a:ext>
            </a:extLst>
          </p:cNvPr>
          <p:cNvGraphicFramePr>
            <a:graphicFrameLocks noChangeAspect="1"/>
          </p:cNvGraphicFramePr>
          <p:nvPr>
            <p:extLst>
              <p:ext uri="{D42A27DB-BD31-4B8C-83A1-F6EECF244321}">
                <p14:modId xmlns:p14="http://schemas.microsoft.com/office/powerpoint/2010/main" val="1897691935"/>
              </p:ext>
            </p:extLst>
          </p:nvPr>
        </p:nvGraphicFramePr>
        <p:xfrm>
          <a:off x="149359" y="1307025"/>
          <a:ext cx="8870950" cy="2940050"/>
        </p:xfrm>
        <a:graphic>
          <a:graphicData uri="http://schemas.openxmlformats.org/presentationml/2006/ole">
            <mc:AlternateContent xmlns:mc="http://schemas.openxmlformats.org/markup-compatibility/2006">
              <mc:Choice xmlns:v="urn:schemas-microsoft-com:vml" Requires="v">
                <p:oleObj name="Bitmap Image" r:id="rId2" imgW="8871120" imgH="2940120" progId="Paint.Picture.1">
                  <p:embed/>
                </p:oleObj>
              </mc:Choice>
              <mc:Fallback>
                <p:oleObj name="Bitmap Image" r:id="rId2" imgW="8871120" imgH="2940120" progId="Paint.Picture.1">
                  <p:embed/>
                  <p:pic>
                    <p:nvPicPr>
                      <p:cNvPr id="3" name="Object 2">
                        <a:extLst>
                          <a:ext uri="{FF2B5EF4-FFF2-40B4-BE49-F238E27FC236}">
                            <a16:creationId xmlns:a16="http://schemas.microsoft.com/office/drawing/2014/main" id="{7A4430C2-059D-CAA5-A18F-98718947E1B7}"/>
                          </a:ext>
                        </a:extLst>
                      </p:cNvPr>
                      <p:cNvPicPr/>
                      <p:nvPr/>
                    </p:nvPicPr>
                    <p:blipFill>
                      <a:blip r:embed="rId3"/>
                      <a:stretch>
                        <a:fillRect/>
                      </a:stretch>
                    </p:blipFill>
                    <p:spPr>
                      <a:xfrm>
                        <a:off x="149359" y="1307025"/>
                        <a:ext cx="8870950" cy="2940050"/>
                      </a:xfrm>
                      <a:prstGeom prst="rect">
                        <a:avLst/>
                      </a:prstGeom>
                    </p:spPr>
                  </p:pic>
                </p:oleObj>
              </mc:Fallback>
            </mc:AlternateContent>
          </a:graphicData>
        </a:graphic>
      </p:graphicFrame>
    </p:spTree>
    <p:extLst>
      <p:ext uri="{BB962C8B-B14F-4D97-AF65-F5344CB8AC3E}">
        <p14:creationId xmlns:p14="http://schemas.microsoft.com/office/powerpoint/2010/main" val="404266383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52700C89-2F23-87B1-34AF-1DF622FAF64F}"/>
              </a:ext>
            </a:extLst>
          </p:cNvPr>
          <p:cNvGraphicFramePr>
            <a:graphicFrameLocks noChangeAspect="1"/>
          </p:cNvGraphicFramePr>
          <p:nvPr>
            <p:extLst>
              <p:ext uri="{D42A27DB-BD31-4B8C-83A1-F6EECF244321}">
                <p14:modId xmlns:p14="http://schemas.microsoft.com/office/powerpoint/2010/main" val="3541025134"/>
              </p:ext>
            </p:extLst>
          </p:nvPr>
        </p:nvGraphicFramePr>
        <p:xfrm>
          <a:off x="1914525" y="631825"/>
          <a:ext cx="8362950" cy="5594350"/>
        </p:xfrm>
        <a:graphic>
          <a:graphicData uri="http://schemas.openxmlformats.org/presentationml/2006/ole">
            <mc:AlternateContent xmlns:mc="http://schemas.openxmlformats.org/markup-compatibility/2006">
              <mc:Choice xmlns:v="urn:schemas-microsoft-com:vml" Requires="v">
                <p:oleObj name="Bitmap Image" r:id="rId2" imgW="8362800" imgH="5594400" progId="Paint.Picture.1">
                  <p:embed/>
                </p:oleObj>
              </mc:Choice>
              <mc:Fallback>
                <p:oleObj name="Bitmap Image" r:id="rId2" imgW="8362800" imgH="5594400" progId="Paint.Picture.1">
                  <p:embed/>
                  <p:pic>
                    <p:nvPicPr>
                      <p:cNvPr id="4" name="Object 3">
                        <a:extLst>
                          <a:ext uri="{FF2B5EF4-FFF2-40B4-BE49-F238E27FC236}">
                            <a16:creationId xmlns:a16="http://schemas.microsoft.com/office/drawing/2014/main" id="{52700C89-2F23-87B1-34AF-1DF622FAF64F}"/>
                          </a:ext>
                        </a:extLst>
                      </p:cNvPr>
                      <p:cNvPicPr/>
                      <p:nvPr/>
                    </p:nvPicPr>
                    <p:blipFill>
                      <a:blip r:embed="rId3"/>
                      <a:stretch>
                        <a:fillRect/>
                      </a:stretch>
                    </p:blipFill>
                    <p:spPr>
                      <a:xfrm>
                        <a:off x="1914525" y="631825"/>
                        <a:ext cx="8362950" cy="5594350"/>
                      </a:xfrm>
                      <a:prstGeom prst="rect">
                        <a:avLst/>
                      </a:prstGeom>
                    </p:spPr>
                  </p:pic>
                </p:oleObj>
              </mc:Fallback>
            </mc:AlternateContent>
          </a:graphicData>
        </a:graphic>
      </p:graphicFrame>
    </p:spTree>
    <p:extLst>
      <p:ext uri="{BB962C8B-B14F-4D97-AF65-F5344CB8AC3E}">
        <p14:creationId xmlns:p14="http://schemas.microsoft.com/office/powerpoint/2010/main" val="20857591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F8E9EDB8-E105-DF96-37D6-66E6BACA9C7A}"/>
              </a:ext>
            </a:extLst>
          </p:cNvPr>
          <p:cNvGraphicFramePr>
            <a:graphicFrameLocks noChangeAspect="1"/>
          </p:cNvGraphicFramePr>
          <p:nvPr>
            <p:extLst>
              <p:ext uri="{D42A27DB-BD31-4B8C-83A1-F6EECF244321}">
                <p14:modId xmlns:p14="http://schemas.microsoft.com/office/powerpoint/2010/main" val="2460687496"/>
              </p:ext>
            </p:extLst>
          </p:nvPr>
        </p:nvGraphicFramePr>
        <p:xfrm>
          <a:off x="1000125" y="663575"/>
          <a:ext cx="10191750" cy="5530850"/>
        </p:xfrm>
        <a:graphic>
          <a:graphicData uri="http://schemas.openxmlformats.org/presentationml/2006/ole">
            <mc:AlternateContent xmlns:mc="http://schemas.openxmlformats.org/markup-compatibility/2006">
              <mc:Choice xmlns:v="urn:schemas-microsoft-com:vml" Requires="v">
                <p:oleObj name="Bitmap Image" r:id="rId2" imgW="10191600" imgH="5530680" progId="Paint.Picture.1">
                  <p:embed/>
                </p:oleObj>
              </mc:Choice>
              <mc:Fallback>
                <p:oleObj name="Bitmap Image" r:id="rId2" imgW="10191600" imgH="5530680" progId="Paint.Picture.1">
                  <p:embed/>
                  <p:pic>
                    <p:nvPicPr>
                      <p:cNvPr id="4" name="Object 3">
                        <a:extLst>
                          <a:ext uri="{FF2B5EF4-FFF2-40B4-BE49-F238E27FC236}">
                            <a16:creationId xmlns:a16="http://schemas.microsoft.com/office/drawing/2014/main" id="{F8E9EDB8-E105-DF96-37D6-66E6BACA9C7A}"/>
                          </a:ext>
                        </a:extLst>
                      </p:cNvPr>
                      <p:cNvPicPr/>
                      <p:nvPr/>
                    </p:nvPicPr>
                    <p:blipFill>
                      <a:blip r:embed="rId3"/>
                      <a:stretch>
                        <a:fillRect/>
                      </a:stretch>
                    </p:blipFill>
                    <p:spPr>
                      <a:xfrm>
                        <a:off x="1000125" y="663575"/>
                        <a:ext cx="10191750" cy="5530850"/>
                      </a:xfrm>
                      <a:prstGeom prst="rect">
                        <a:avLst/>
                      </a:prstGeom>
                    </p:spPr>
                  </p:pic>
                </p:oleObj>
              </mc:Fallback>
            </mc:AlternateContent>
          </a:graphicData>
        </a:graphic>
      </p:graphicFrame>
    </p:spTree>
    <p:extLst>
      <p:ext uri="{BB962C8B-B14F-4D97-AF65-F5344CB8AC3E}">
        <p14:creationId xmlns:p14="http://schemas.microsoft.com/office/powerpoint/2010/main" val="114674139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1172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8C93FA72-E522-5BDC-89B4-96B87090F0B5}"/>
              </a:ext>
            </a:extLst>
          </p:cNvPr>
          <p:cNvGraphicFramePr>
            <a:graphicFrameLocks noChangeAspect="1"/>
          </p:cNvGraphicFramePr>
          <p:nvPr>
            <p:extLst>
              <p:ext uri="{D42A27DB-BD31-4B8C-83A1-F6EECF244321}">
                <p14:modId xmlns:p14="http://schemas.microsoft.com/office/powerpoint/2010/main" val="3961343471"/>
              </p:ext>
            </p:extLst>
          </p:nvPr>
        </p:nvGraphicFramePr>
        <p:xfrm>
          <a:off x="650373" y="471154"/>
          <a:ext cx="7137400" cy="1581150"/>
        </p:xfrm>
        <a:graphic>
          <a:graphicData uri="http://schemas.openxmlformats.org/presentationml/2006/ole">
            <mc:AlternateContent xmlns:mc="http://schemas.openxmlformats.org/markup-compatibility/2006">
              <mc:Choice xmlns:v="urn:schemas-microsoft-com:vml" Requires="v">
                <p:oleObj name="Bitmap Image" r:id="rId2" imgW="7137360" imgH="1581120" progId="Paint.Picture.1">
                  <p:embed/>
                </p:oleObj>
              </mc:Choice>
              <mc:Fallback>
                <p:oleObj name="Bitmap Image" r:id="rId2" imgW="7137360" imgH="1581120" progId="Paint.Picture.1">
                  <p:embed/>
                  <p:pic>
                    <p:nvPicPr>
                      <p:cNvPr id="2" name="Object 1">
                        <a:extLst>
                          <a:ext uri="{FF2B5EF4-FFF2-40B4-BE49-F238E27FC236}">
                            <a16:creationId xmlns:a16="http://schemas.microsoft.com/office/drawing/2014/main" id="{8C93FA72-E522-5BDC-89B4-96B87090F0B5}"/>
                          </a:ext>
                        </a:extLst>
                      </p:cNvPr>
                      <p:cNvPicPr/>
                      <p:nvPr/>
                    </p:nvPicPr>
                    <p:blipFill>
                      <a:blip r:embed="rId3"/>
                      <a:stretch>
                        <a:fillRect/>
                      </a:stretch>
                    </p:blipFill>
                    <p:spPr>
                      <a:xfrm>
                        <a:off x="650373" y="471154"/>
                        <a:ext cx="7137400" cy="1581150"/>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CFFE28D8-9626-346D-4BAB-ECFBC815972E}"/>
              </a:ext>
            </a:extLst>
          </p:cNvPr>
          <p:cNvGraphicFramePr>
            <a:graphicFrameLocks noChangeAspect="1"/>
          </p:cNvGraphicFramePr>
          <p:nvPr>
            <p:extLst>
              <p:ext uri="{D42A27DB-BD31-4B8C-83A1-F6EECF244321}">
                <p14:modId xmlns:p14="http://schemas.microsoft.com/office/powerpoint/2010/main" val="3853350114"/>
              </p:ext>
            </p:extLst>
          </p:nvPr>
        </p:nvGraphicFramePr>
        <p:xfrm>
          <a:off x="650373" y="2321344"/>
          <a:ext cx="7924800" cy="2597150"/>
        </p:xfrm>
        <a:graphic>
          <a:graphicData uri="http://schemas.openxmlformats.org/presentationml/2006/ole">
            <mc:AlternateContent xmlns:mc="http://schemas.openxmlformats.org/markup-compatibility/2006">
              <mc:Choice xmlns:v="urn:schemas-microsoft-com:vml" Requires="v">
                <p:oleObj name="Bitmap Image" r:id="rId4" imgW="7924680" imgH="2597040" progId="Paint.Picture.1">
                  <p:embed/>
                </p:oleObj>
              </mc:Choice>
              <mc:Fallback>
                <p:oleObj name="Bitmap Image" r:id="rId4" imgW="7924680" imgH="2597040" progId="Paint.Picture.1">
                  <p:embed/>
                  <p:pic>
                    <p:nvPicPr>
                      <p:cNvPr id="4" name="Object 3">
                        <a:extLst>
                          <a:ext uri="{FF2B5EF4-FFF2-40B4-BE49-F238E27FC236}">
                            <a16:creationId xmlns:a16="http://schemas.microsoft.com/office/drawing/2014/main" id="{CFFE28D8-9626-346D-4BAB-ECFBC815972E}"/>
                          </a:ext>
                        </a:extLst>
                      </p:cNvPr>
                      <p:cNvPicPr/>
                      <p:nvPr/>
                    </p:nvPicPr>
                    <p:blipFill>
                      <a:blip r:embed="rId5"/>
                      <a:stretch>
                        <a:fillRect/>
                      </a:stretch>
                    </p:blipFill>
                    <p:spPr>
                      <a:xfrm>
                        <a:off x="650373" y="2321344"/>
                        <a:ext cx="7924800" cy="2597150"/>
                      </a:xfrm>
                      <a:prstGeom prst="rect">
                        <a:avLst/>
                      </a:prstGeom>
                    </p:spPr>
                  </p:pic>
                </p:oleObj>
              </mc:Fallback>
            </mc:AlternateContent>
          </a:graphicData>
        </a:graphic>
      </p:graphicFrame>
    </p:spTree>
    <p:extLst>
      <p:ext uri="{BB962C8B-B14F-4D97-AF65-F5344CB8AC3E}">
        <p14:creationId xmlns:p14="http://schemas.microsoft.com/office/powerpoint/2010/main" val="1847433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20E9464C-5BC5-93F5-B173-BD29C5D5F746}"/>
              </a:ext>
            </a:extLst>
          </p:cNvPr>
          <p:cNvGraphicFramePr>
            <a:graphicFrameLocks noChangeAspect="1"/>
          </p:cNvGraphicFramePr>
          <p:nvPr>
            <p:extLst>
              <p:ext uri="{D42A27DB-BD31-4B8C-83A1-F6EECF244321}">
                <p14:modId xmlns:p14="http://schemas.microsoft.com/office/powerpoint/2010/main" val="3127957668"/>
              </p:ext>
            </p:extLst>
          </p:nvPr>
        </p:nvGraphicFramePr>
        <p:xfrm>
          <a:off x="1360037" y="254986"/>
          <a:ext cx="6642100" cy="4400550"/>
        </p:xfrm>
        <a:graphic>
          <a:graphicData uri="http://schemas.openxmlformats.org/presentationml/2006/ole">
            <mc:AlternateContent xmlns:mc="http://schemas.openxmlformats.org/markup-compatibility/2006">
              <mc:Choice xmlns:v="urn:schemas-microsoft-com:vml" Requires="v">
                <p:oleObj name="Bitmap Image" r:id="rId2" imgW="6642000" imgH="4400640" progId="Paint.Picture.1">
                  <p:embed/>
                </p:oleObj>
              </mc:Choice>
              <mc:Fallback>
                <p:oleObj name="Bitmap Image" r:id="rId2" imgW="6642000" imgH="4400640" progId="Paint.Picture.1">
                  <p:embed/>
                  <p:pic>
                    <p:nvPicPr>
                      <p:cNvPr id="2" name="Object 1">
                        <a:extLst>
                          <a:ext uri="{FF2B5EF4-FFF2-40B4-BE49-F238E27FC236}">
                            <a16:creationId xmlns:a16="http://schemas.microsoft.com/office/drawing/2014/main" id="{20E9464C-5BC5-93F5-B173-BD29C5D5F746}"/>
                          </a:ext>
                        </a:extLst>
                      </p:cNvPr>
                      <p:cNvPicPr/>
                      <p:nvPr/>
                    </p:nvPicPr>
                    <p:blipFill>
                      <a:blip r:embed="rId3"/>
                      <a:stretch>
                        <a:fillRect/>
                      </a:stretch>
                    </p:blipFill>
                    <p:spPr>
                      <a:xfrm>
                        <a:off x="1360037" y="254986"/>
                        <a:ext cx="6642100" cy="4400550"/>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1E9426A5-D6B1-FEB4-3BB4-BCFFFCA46E9C}"/>
              </a:ext>
            </a:extLst>
          </p:cNvPr>
          <p:cNvGraphicFramePr>
            <a:graphicFrameLocks noChangeAspect="1"/>
          </p:cNvGraphicFramePr>
          <p:nvPr>
            <p:extLst>
              <p:ext uri="{D42A27DB-BD31-4B8C-83A1-F6EECF244321}">
                <p14:modId xmlns:p14="http://schemas.microsoft.com/office/powerpoint/2010/main" val="854953543"/>
              </p:ext>
            </p:extLst>
          </p:nvPr>
        </p:nvGraphicFramePr>
        <p:xfrm>
          <a:off x="1360037" y="5125403"/>
          <a:ext cx="7029450" cy="1358900"/>
        </p:xfrm>
        <a:graphic>
          <a:graphicData uri="http://schemas.openxmlformats.org/presentationml/2006/ole">
            <mc:AlternateContent xmlns:mc="http://schemas.openxmlformats.org/markup-compatibility/2006">
              <mc:Choice xmlns:v="urn:schemas-microsoft-com:vml" Requires="v">
                <p:oleObj name="Bitmap Image" r:id="rId4" imgW="7029360" imgH="1359000" progId="Paint.Picture.1">
                  <p:embed/>
                </p:oleObj>
              </mc:Choice>
              <mc:Fallback>
                <p:oleObj name="Bitmap Image" r:id="rId4" imgW="7029360" imgH="1359000" progId="Paint.Picture.1">
                  <p:embed/>
                  <p:pic>
                    <p:nvPicPr>
                      <p:cNvPr id="3" name="Object 2">
                        <a:extLst>
                          <a:ext uri="{FF2B5EF4-FFF2-40B4-BE49-F238E27FC236}">
                            <a16:creationId xmlns:a16="http://schemas.microsoft.com/office/drawing/2014/main" id="{1E9426A5-D6B1-FEB4-3BB4-BCFFFCA46E9C}"/>
                          </a:ext>
                        </a:extLst>
                      </p:cNvPr>
                      <p:cNvPicPr/>
                      <p:nvPr/>
                    </p:nvPicPr>
                    <p:blipFill>
                      <a:blip r:embed="rId5"/>
                      <a:stretch>
                        <a:fillRect/>
                      </a:stretch>
                    </p:blipFill>
                    <p:spPr>
                      <a:xfrm>
                        <a:off x="1360037" y="5125403"/>
                        <a:ext cx="7029450" cy="1358900"/>
                      </a:xfrm>
                      <a:prstGeom prst="rect">
                        <a:avLst/>
                      </a:prstGeom>
                    </p:spPr>
                  </p:pic>
                </p:oleObj>
              </mc:Fallback>
            </mc:AlternateContent>
          </a:graphicData>
        </a:graphic>
      </p:graphicFrame>
    </p:spTree>
    <p:extLst>
      <p:ext uri="{BB962C8B-B14F-4D97-AF65-F5344CB8AC3E}">
        <p14:creationId xmlns:p14="http://schemas.microsoft.com/office/powerpoint/2010/main" val="1766003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1940B929-626F-F2A1-AB9D-9CFE13DB4B61}"/>
              </a:ext>
            </a:extLst>
          </p:cNvPr>
          <p:cNvGraphicFramePr>
            <a:graphicFrameLocks noChangeAspect="1"/>
          </p:cNvGraphicFramePr>
          <p:nvPr>
            <p:extLst>
              <p:ext uri="{D42A27DB-BD31-4B8C-83A1-F6EECF244321}">
                <p14:modId xmlns:p14="http://schemas.microsoft.com/office/powerpoint/2010/main" val="1909422749"/>
              </p:ext>
            </p:extLst>
          </p:nvPr>
        </p:nvGraphicFramePr>
        <p:xfrm>
          <a:off x="134686" y="0"/>
          <a:ext cx="9131300" cy="3416300"/>
        </p:xfrm>
        <a:graphic>
          <a:graphicData uri="http://schemas.openxmlformats.org/presentationml/2006/ole">
            <mc:AlternateContent xmlns:mc="http://schemas.openxmlformats.org/markup-compatibility/2006">
              <mc:Choice xmlns:v="urn:schemas-microsoft-com:vml" Requires="v">
                <p:oleObj name="Bitmap Image" r:id="rId2" imgW="9131400" imgH="3416400" progId="Paint.Picture.1">
                  <p:embed/>
                </p:oleObj>
              </mc:Choice>
              <mc:Fallback>
                <p:oleObj name="Bitmap Image" r:id="rId2" imgW="9131400" imgH="3416400" progId="Paint.Picture.1">
                  <p:embed/>
                  <p:pic>
                    <p:nvPicPr>
                      <p:cNvPr id="2" name="Object 1">
                        <a:extLst>
                          <a:ext uri="{FF2B5EF4-FFF2-40B4-BE49-F238E27FC236}">
                            <a16:creationId xmlns:a16="http://schemas.microsoft.com/office/drawing/2014/main" id="{1940B929-626F-F2A1-AB9D-9CFE13DB4B61}"/>
                          </a:ext>
                        </a:extLst>
                      </p:cNvPr>
                      <p:cNvPicPr/>
                      <p:nvPr/>
                    </p:nvPicPr>
                    <p:blipFill>
                      <a:blip r:embed="rId3"/>
                      <a:stretch>
                        <a:fillRect/>
                      </a:stretch>
                    </p:blipFill>
                    <p:spPr>
                      <a:xfrm>
                        <a:off x="134686" y="0"/>
                        <a:ext cx="9131300" cy="3416300"/>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93DC487A-367F-E725-CFD3-5AFACED7F5B4}"/>
              </a:ext>
            </a:extLst>
          </p:cNvPr>
          <p:cNvGraphicFramePr>
            <a:graphicFrameLocks noChangeAspect="1"/>
          </p:cNvGraphicFramePr>
          <p:nvPr>
            <p:extLst>
              <p:ext uri="{D42A27DB-BD31-4B8C-83A1-F6EECF244321}">
                <p14:modId xmlns:p14="http://schemas.microsoft.com/office/powerpoint/2010/main" val="3078602731"/>
              </p:ext>
            </p:extLst>
          </p:nvPr>
        </p:nvGraphicFramePr>
        <p:xfrm>
          <a:off x="1172911" y="3320140"/>
          <a:ext cx="7562850" cy="1701800"/>
        </p:xfrm>
        <a:graphic>
          <a:graphicData uri="http://schemas.openxmlformats.org/presentationml/2006/ole">
            <mc:AlternateContent xmlns:mc="http://schemas.openxmlformats.org/markup-compatibility/2006">
              <mc:Choice xmlns:v="urn:schemas-microsoft-com:vml" Requires="v">
                <p:oleObj name="Bitmap Image" r:id="rId4" imgW="7562880" imgH="1701720" progId="Paint.Picture.1">
                  <p:embed/>
                </p:oleObj>
              </mc:Choice>
              <mc:Fallback>
                <p:oleObj name="Bitmap Image" r:id="rId4" imgW="7562880" imgH="1701720" progId="Paint.Picture.1">
                  <p:embed/>
                  <p:pic>
                    <p:nvPicPr>
                      <p:cNvPr id="3" name="Object 2">
                        <a:extLst>
                          <a:ext uri="{FF2B5EF4-FFF2-40B4-BE49-F238E27FC236}">
                            <a16:creationId xmlns:a16="http://schemas.microsoft.com/office/drawing/2014/main" id="{93DC487A-367F-E725-CFD3-5AFACED7F5B4}"/>
                          </a:ext>
                        </a:extLst>
                      </p:cNvPr>
                      <p:cNvPicPr/>
                      <p:nvPr/>
                    </p:nvPicPr>
                    <p:blipFill>
                      <a:blip r:embed="rId5"/>
                      <a:stretch>
                        <a:fillRect/>
                      </a:stretch>
                    </p:blipFill>
                    <p:spPr>
                      <a:xfrm>
                        <a:off x="1172911" y="3320140"/>
                        <a:ext cx="7562850" cy="1701800"/>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3DA52CCB-2F6C-964A-0AC2-B7B18296FF8F}"/>
              </a:ext>
            </a:extLst>
          </p:cNvPr>
          <p:cNvGraphicFramePr>
            <a:graphicFrameLocks noChangeAspect="1"/>
          </p:cNvGraphicFramePr>
          <p:nvPr>
            <p:extLst>
              <p:ext uri="{D42A27DB-BD31-4B8C-83A1-F6EECF244321}">
                <p14:modId xmlns:p14="http://schemas.microsoft.com/office/powerpoint/2010/main" val="3169191875"/>
              </p:ext>
            </p:extLst>
          </p:nvPr>
        </p:nvGraphicFramePr>
        <p:xfrm>
          <a:off x="642686" y="4925779"/>
          <a:ext cx="8623300" cy="1835150"/>
        </p:xfrm>
        <a:graphic>
          <a:graphicData uri="http://schemas.openxmlformats.org/presentationml/2006/ole">
            <mc:AlternateContent xmlns:mc="http://schemas.openxmlformats.org/markup-compatibility/2006">
              <mc:Choice xmlns:v="urn:schemas-microsoft-com:vml" Requires="v">
                <p:oleObj name="Bitmap Image" r:id="rId6" imgW="8623440" imgH="1835280" progId="Paint.Picture.1">
                  <p:embed/>
                </p:oleObj>
              </mc:Choice>
              <mc:Fallback>
                <p:oleObj name="Bitmap Image" r:id="rId6" imgW="8623440" imgH="1835280" progId="Paint.Picture.1">
                  <p:embed/>
                  <p:pic>
                    <p:nvPicPr>
                      <p:cNvPr id="4" name="Object 3">
                        <a:extLst>
                          <a:ext uri="{FF2B5EF4-FFF2-40B4-BE49-F238E27FC236}">
                            <a16:creationId xmlns:a16="http://schemas.microsoft.com/office/drawing/2014/main" id="{3DA52CCB-2F6C-964A-0AC2-B7B18296FF8F}"/>
                          </a:ext>
                        </a:extLst>
                      </p:cNvPr>
                      <p:cNvPicPr/>
                      <p:nvPr/>
                    </p:nvPicPr>
                    <p:blipFill>
                      <a:blip r:embed="rId7"/>
                      <a:stretch>
                        <a:fillRect/>
                      </a:stretch>
                    </p:blipFill>
                    <p:spPr>
                      <a:xfrm>
                        <a:off x="642686" y="4925779"/>
                        <a:ext cx="8623300" cy="1835150"/>
                      </a:xfrm>
                      <a:prstGeom prst="rect">
                        <a:avLst/>
                      </a:prstGeom>
                    </p:spPr>
                  </p:pic>
                </p:oleObj>
              </mc:Fallback>
            </mc:AlternateContent>
          </a:graphicData>
        </a:graphic>
      </p:graphicFrame>
    </p:spTree>
    <p:extLst>
      <p:ext uri="{BB962C8B-B14F-4D97-AF65-F5344CB8AC3E}">
        <p14:creationId xmlns:p14="http://schemas.microsoft.com/office/powerpoint/2010/main" val="305992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84F888E9-A218-55AB-EFDC-D6CDF252019D}"/>
              </a:ext>
            </a:extLst>
          </p:cNvPr>
          <p:cNvGraphicFramePr>
            <a:graphicFrameLocks noChangeAspect="1"/>
          </p:cNvGraphicFramePr>
          <p:nvPr>
            <p:extLst>
              <p:ext uri="{D42A27DB-BD31-4B8C-83A1-F6EECF244321}">
                <p14:modId xmlns:p14="http://schemas.microsoft.com/office/powerpoint/2010/main" val="2747992166"/>
              </p:ext>
            </p:extLst>
          </p:nvPr>
        </p:nvGraphicFramePr>
        <p:xfrm>
          <a:off x="0" y="0"/>
          <a:ext cx="7738712" cy="5639352"/>
        </p:xfrm>
        <a:graphic>
          <a:graphicData uri="http://schemas.openxmlformats.org/presentationml/2006/ole">
            <mc:AlternateContent xmlns:mc="http://schemas.openxmlformats.org/markup-compatibility/2006">
              <mc:Choice xmlns:v="urn:schemas-microsoft-com:vml" Requires="v">
                <p:oleObj name="Bitmap Image" r:id="rId2" imgW="9175680" imgH="6686640" progId="Paint.Picture.1">
                  <p:embed/>
                </p:oleObj>
              </mc:Choice>
              <mc:Fallback>
                <p:oleObj name="Bitmap Image" r:id="rId2" imgW="9175680" imgH="6686640" progId="Paint.Picture.1">
                  <p:embed/>
                  <p:pic>
                    <p:nvPicPr>
                      <p:cNvPr id="2" name="Object 1">
                        <a:extLst>
                          <a:ext uri="{FF2B5EF4-FFF2-40B4-BE49-F238E27FC236}">
                            <a16:creationId xmlns:a16="http://schemas.microsoft.com/office/drawing/2014/main" id="{84F888E9-A218-55AB-EFDC-D6CDF252019D}"/>
                          </a:ext>
                        </a:extLst>
                      </p:cNvPr>
                      <p:cNvPicPr/>
                      <p:nvPr/>
                    </p:nvPicPr>
                    <p:blipFill>
                      <a:blip r:embed="rId3"/>
                      <a:stretch>
                        <a:fillRect/>
                      </a:stretch>
                    </p:blipFill>
                    <p:spPr>
                      <a:xfrm>
                        <a:off x="0" y="0"/>
                        <a:ext cx="7738712" cy="5639352"/>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58540F89-FE19-B2A0-1D85-688FF38AB25F}"/>
              </a:ext>
            </a:extLst>
          </p:cNvPr>
          <p:cNvGraphicFramePr>
            <a:graphicFrameLocks noChangeAspect="1"/>
          </p:cNvGraphicFramePr>
          <p:nvPr>
            <p:extLst>
              <p:ext uri="{D42A27DB-BD31-4B8C-83A1-F6EECF244321}">
                <p14:modId xmlns:p14="http://schemas.microsoft.com/office/powerpoint/2010/main" val="1128077428"/>
              </p:ext>
            </p:extLst>
          </p:nvPr>
        </p:nvGraphicFramePr>
        <p:xfrm>
          <a:off x="123659" y="5327650"/>
          <a:ext cx="8864600" cy="1530350"/>
        </p:xfrm>
        <a:graphic>
          <a:graphicData uri="http://schemas.openxmlformats.org/presentationml/2006/ole">
            <mc:AlternateContent xmlns:mc="http://schemas.openxmlformats.org/markup-compatibility/2006">
              <mc:Choice xmlns:v="urn:schemas-microsoft-com:vml" Requires="v">
                <p:oleObj name="Bitmap Image" r:id="rId4" imgW="8864640" imgH="1530360" progId="Paint.Picture.1">
                  <p:embed/>
                </p:oleObj>
              </mc:Choice>
              <mc:Fallback>
                <p:oleObj name="Bitmap Image" r:id="rId4" imgW="8864640" imgH="1530360" progId="Paint.Picture.1">
                  <p:embed/>
                  <p:pic>
                    <p:nvPicPr>
                      <p:cNvPr id="3" name="Object 2">
                        <a:extLst>
                          <a:ext uri="{FF2B5EF4-FFF2-40B4-BE49-F238E27FC236}">
                            <a16:creationId xmlns:a16="http://schemas.microsoft.com/office/drawing/2014/main" id="{58540F89-FE19-B2A0-1D85-688FF38AB25F}"/>
                          </a:ext>
                        </a:extLst>
                      </p:cNvPr>
                      <p:cNvPicPr/>
                      <p:nvPr/>
                    </p:nvPicPr>
                    <p:blipFill>
                      <a:blip r:embed="rId5"/>
                      <a:stretch>
                        <a:fillRect/>
                      </a:stretch>
                    </p:blipFill>
                    <p:spPr>
                      <a:xfrm>
                        <a:off x="123659" y="5327650"/>
                        <a:ext cx="8864600" cy="1530350"/>
                      </a:xfrm>
                      <a:prstGeom prst="rect">
                        <a:avLst/>
                      </a:prstGeom>
                    </p:spPr>
                  </p:pic>
                </p:oleObj>
              </mc:Fallback>
            </mc:AlternateContent>
          </a:graphicData>
        </a:graphic>
      </p:graphicFrame>
    </p:spTree>
    <p:extLst>
      <p:ext uri="{BB962C8B-B14F-4D97-AF65-F5344CB8AC3E}">
        <p14:creationId xmlns:p14="http://schemas.microsoft.com/office/powerpoint/2010/main" val="32593291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3946FDEE583934492A7B65298CF0712" ma:contentTypeVersion="8" ma:contentTypeDescription="Create a new document." ma:contentTypeScope="" ma:versionID="ab775dffee6bd933bf3399091323f516">
  <xsd:schema xmlns:xsd="http://www.w3.org/2001/XMLSchema" xmlns:xs="http://www.w3.org/2001/XMLSchema" xmlns:p="http://schemas.microsoft.com/office/2006/metadata/properties" xmlns:ns2="6f0ed637-e76c-4e78-b249-7b3438727499" targetNamespace="http://schemas.microsoft.com/office/2006/metadata/properties" ma:root="true" ma:fieldsID="7b7b338e304b920dfd48a986efa4e48d" ns2:_="">
    <xsd:import namespace="6f0ed637-e76c-4e78-b249-7b343872749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f0ed637-e76c-4e78-b249-7b34387274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A07F5E7-6543-465E-B38F-2D104F1BE7BD}"/>
</file>

<file path=customXml/itemProps2.xml><?xml version="1.0" encoding="utf-8"?>
<ds:datastoreItem xmlns:ds="http://schemas.openxmlformats.org/officeDocument/2006/customXml" ds:itemID="{B97F577D-0463-4E09-8109-AAFAF2E9421A}"/>
</file>

<file path=customXml/itemProps3.xml><?xml version="1.0" encoding="utf-8"?>
<ds:datastoreItem xmlns:ds="http://schemas.openxmlformats.org/officeDocument/2006/customXml" ds:itemID="{9F8EBF2C-94DA-48ED-BFF5-84B6A3B4C199}"/>
</file>

<file path=docProps/app.xml><?xml version="1.0" encoding="utf-8"?>
<Properties xmlns="http://schemas.openxmlformats.org/officeDocument/2006/extended-properties" xmlns:vt="http://schemas.openxmlformats.org/officeDocument/2006/docPropsVTypes">
  <TotalTime>235</TotalTime>
  <Words>2929</Words>
  <Application>Microsoft Office PowerPoint</Application>
  <PresentationFormat>Widescreen</PresentationFormat>
  <Paragraphs>156</Paragraphs>
  <Slides>56</Slides>
  <Notes>40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56</vt:i4>
      </vt:variant>
    </vt:vector>
  </HeadingPairs>
  <TitlesOfParts>
    <vt:vector size="61" baseType="lpstr">
      <vt:lpstr>Arial</vt:lpstr>
      <vt:lpstr>Calibri</vt:lpstr>
      <vt:lpstr>Calibri Light</vt:lpstr>
      <vt:lpstr>Office Theme</vt:lpstr>
      <vt:lpstr>Bitmap Image</vt:lpstr>
      <vt:lpstr>Module 5.2</vt:lpstr>
      <vt:lpstr>PowerPoint Presentation</vt:lpstr>
      <vt:lpstr>Access Networks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Network Architecture Overview</vt:lpstr>
      <vt:lpstr>Network Architecture Overview</vt:lpstr>
      <vt:lpstr>PowerPoint Presentation</vt:lpstr>
      <vt:lpstr>PowerPoint Presentation</vt:lpstr>
      <vt:lpstr>PowerPoint Presentation</vt:lpstr>
      <vt:lpstr>Future access networks</vt:lpstr>
      <vt:lpstr>Enhanced HFC</vt:lpstr>
      <vt:lpstr>Fiber to the x</vt:lpstr>
      <vt:lpstr>PowerPoint Presentation</vt:lpstr>
      <vt:lpstr>PowerPoint Presentation</vt:lpstr>
      <vt:lpstr>To make the FTTx architecture viable, the network from the CO to the ONU is typically a passive optical network (PON).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TPON</vt:lpstr>
      <vt:lpstr>PowerPoint Presentation</vt:lpstr>
      <vt:lpstr>PowerPoint Presentation</vt:lpstr>
      <vt:lpstr>WPON</vt:lpstr>
      <vt:lpstr>PowerPoint Presentation</vt:lpstr>
      <vt:lpstr>PowerPoint Presentation</vt:lpstr>
      <vt:lpstr>PowerPoint Presentation</vt:lpstr>
      <vt:lpstr>PowerPoint Presentation</vt:lpstr>
      <vt:lpstr>PowerPoint Presentation</vt:lpstr>
      <vt:lpstr>WRPON</vt:lpstr>
      <vt:lpstr>PowerPoint Presentation</vt:lpstr>
      <vt:lpstr>PON Evolution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shyamala mathi</dc:creator>
  <cp:lastModifiedBy>shyamala mathi</cp:lastModifiedBy>
  <cp:revision>4</cp:revision>
  <dcterms:created xsi:type="dcterms:W3CDTF">2023-04-09T13:41:48Z</dcterms:created>
  <dcterms:modified xsi:type="dcterms:W3CDTF">2024-04-09T18:22:40Z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0x010100D3946FDEE583934492A7B65298CF0712</vt:lpwstr>
  </property>
</Properties>
</file>

<file path=docProps/thumbnail.jpeg>
</file>